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5" r:id="rId3"/>
    <p:sldId id="267" r:id="rId4"/>
    <p:sldId id="291" r:id="rId5"/>
    <p:sldId id="292" r:id="rId6"/>
    <p:sldId id="293" r:id="rId7"/>
    <p:sldId id="417" r:id="rId8"/>
    <p:sldId id="295" r:id="rId9"/>
    <p:sldId id="296" r:id="rId10"/>
    <p:sldId id="320" r:id="rId11"/>
    <p:sldId id="321" r:id="rId12"/>
    <p:sldId id="297" r:id="rId13"/>
    <p:sldId id="322" r:id="rId14"/>
    <p:sldId id="298" r:id="rId15"/>
    <p:sldId id="418" r:id="rId16"/>
    <p:sldId id="419" r:id="rId17"/>
    <p:sldId id="300" r:id="rId18"/>
    <p:sldId id="299" r:id="rId19"/>
    <p:sldId id="421" r:id="rId20"/>
    <p:sldId id="304" r:id="rId21"/>
    <p:sldId id="307" r:id="rId22"/>
    <p:sldId id="420" r:id="rId23"/>
    <p:sldId id="308" r:id="rId24"/>
    <p:sldId id="309" r:id="rId25"/>
    <p:sldId id="315" r:id="rId26"/>
    <p:sldId id="310" r:id="rId27"/>
    <p:sldId id="314" r:id="rId28"/>
    <p:sldId id="311" r:id="rId29"/>
    <p:sldId id="272" r:id="rId30"/>
    <p:sldId id="317" r:id="rId31"/>
    <p:sldId id="316" r:id="rId32"/>
    <p:sldId id="326"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3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18F78-5AB0-4B7F-A68B-BE7BE184E93E}" type="datetimeFigureOut">
              <a:rPr lang="en-US" smtClean="0"/>
              <a:t>5/18/2024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68C34-821C-424E-A467-02CA15833FF7}" type="slidenum">
              <a:rPr lang="en-US" smtClean="0"/>
              <a:t>‹Nº›</a:t>
            </a:fld>
            <a:endParaRPr lang="en-US"/>
          </a:p>
        </p:txBody>
      </p:sp>
    </p:spTree>
    <p:extLst>
      <p:ext uri="{BB962C8B-B14F-4D97-AF65-F5344CB8AC3E}">
        <p14:creationId xmlns:p14="http://schemas.microsoft.com/office/powerpoint/2010/main" val="361003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1A768C34-821C-424E-A467-02CA15833FF7}" type="slidenum">
              <a:rPr lang="en-US" smtClean="0"/>
              <a:t>1</a:t>
            </a:fld>
            <a:endParaRPr lang="en-US"/>
          </a:p>
        </p:txBody>
      </p:sp>
    </p:spTree>
    <p:extLst>
      <p:ext uri="{BB962C8B-B14F-4D97-AF65-F5344CB8AC3E}">
        <p14:creationId xmlns:p14="http://schemas.microsoft.com/office/powerpoint/2010/main" val="175647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1A768C34-821C-424E-A467-02CA15833FF7}" type="slidenum">
              <a:rPr lang="en-US" smtClean="0"/>
              <a:t>2</a:t>
            </a:fld>
            <a:endParaRPr lang="en-US"/>
          </a:p>
        </p:txBody>
      </p:sp>
    </p:spTree>
    <p:extLst>
      <p:ext uri="{BB962C8B-B14F-4D97-AF65-F5344CB8AC3E}">
        <p14:creationId xmlns:p14="http://schemas.microsoft.com/office/powerpoint/2010/main" val="401155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6950D92-1E28-7DC4-42B1-1B7073A95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F9529FF6-4927-5416-65B7-93BBF14281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BF1534-AFE5-0413-5058-68E129DCE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3F4C5BE9-589F-6CD1-3B21-82690491A0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AAF9CB0-3948-41C6-949F-08C472ADE6F8}"/>
              </a:ext>
            </a:extLst>
          </p:cNvPr>
          <p:cNvSpPr>
            <a:spLocks noGrp="1"/>
          </p:cNvSpPr>
          <p:nvPr>
            <p:ph type="dt" sz="half" idx="10"/>
          </p:nvPr>
        </p:nvSpPr>
        <p:spPr>
          <a:xfrm>
            <a:off x="628650" y="6356351"/>
            <a:ext cx="2057400" cy="365125"/>
          </a:xfrm>
        </p:spPr>
        <p:txBody>
          <a:bodyPr/>
          <a:lstStyle/>
          <a:p>
            <a:fld id="{CC8A57B6-1E23-40B9-B7EA-5A4DB6AA8325}" type="datetime1">
              <a:rPr lang="en-US" smtClean="0"/>
              <a:t>5/18/2024</a:t>
            </a:fld>
            <a:endParaRPr lang="en-US"/>
          </a:p>
        </p:txBody>
      </p:sp>
      <p:sp>
        <p:nvSpPr>
          <p:cNvPr id="8" name="Footer Placeholder 4">
            <a:extLst>
              <a:ext uri="{FF2B5EF4-FFF2-40B4-BE49-F238E27FC236}">
                <a16:creationId xmlns:a16="http://schemas.microsoft.com/office/drawing/2014/main" id="{B6F969C0-C664-4FC0-9D48-14E34822E970}"/>
              </a:ext>
            </a:extLst>
          </p:cNvPr>
          <p:cNvSpPr>
            <a:spLocks noGrp="1"/>
          </p:cNvSpPr>
          <p:nvPr>
            <p:ph type="ftr" sz="quarter" idx="11"/>
          </p:nvPr>
        </p:nvSpPr>
        <p:spPr>
          <a:xfrm>
            <a:off x="3028950" y="6356351"/>
            <a:ext cx="3086100" cy="365125"/>
          </a:xfrm>
        </p:spPr>
        <p:txBody>
          <a:bodyPr/>
          <a:lstStyle/>
          <a:p>
            <a:endParaRPr lang="en-US"/>
          </a:p>
        </p:txBody>
      </p:sp>
      <p:sp>
        <p:nvSpPr>
          <p:cNvPr id="9" name="Slide Number Placeholder 5">
            <a:extLst>
              <a:ext uri="{FF2B5EF4-FFF2-40B4-BE49-F238E27FC236}">
                <a16:creationId xmlns:a16="http://schemas.microsoft.com/office/drawing/2014/main" id="{D7086800-E3C3-46D9-8BEF-254ABD4D22F7}"/>
              </a:ext>
            </a:extLst>
          </p:cNvPr>
          <p:cNvSpPr>
            <a:spLocks noGrp="1"/>
          </p:cNvSpPr>
          <p:nvPr>
            <p:ph type="sldNum" sz="quarter" idx="12"/>
          </p:nvPr>
        </p:nvSpPr>
        <p:spPr>
          <a:xfrm>
            <a:off x="6457950" y="6356351"/>
            <a:ext cx="2057400" cy="365125"/>
          </a:xfrm>
        </p:spPr>
        <p:txBody>
          <a:bodyPr/>
          <a:lstStyle>
            <a:lvl1pPr>
              <a:defRPr>
                <a:solidFill>
                  <a:schemeClr val="bg1"/>
                </a:solidFill>
              </a:defRPr>
            </a:lvl1pPr>
          </a:lstStyle>
          <a:p>
            <a:fld id="{114EADA0-63FF-4456-BC86-423990170A37}" type="slidenum">
              <a:rPr lang="en-US" smtClean="0"/>
              <a:pPr/>
              <a:t>‹Nº›</a:t>
            </a:fld>
            <a:endParaRPr lang="en-US" dirty="0"/>
          </a:p>
        </p:txBody>
      </p:sp>
      <p:grpSp>
        <p:nvGrpSpPr>
          <p:cNvPr id="10" name="4 Grupo">
            <a:extLst>
              <a:ext uri="{FF2B5EF4-FFF2-40B4-BE49-F238E27FC236}">
                <a16:creationId xmlns:a16="http://schemas.microsoft.com/office/drawing/2014/main" id="{34B6361E-7560-48F0-A2D6-20664F5171B6}"/>
              </a:ext>
            </a:extLst>
          </p:cNvPr>
          <p:cNvGrpSpPr/>
          <p:nvPr userDrawn="1"/>
        </p:nvGrpSpPr>
        <p:grpSpPr>
          <a:xfrm>
            <a:off x="995940" y="1923464"/>
            <a:ext cx="734247" cy="4749702"/>
            <a:chOff x="0" y="0"/>
            <a:chExt cx="419100" cy="2941160"/>
          </a:xfrm>
        </p:grpSpPr>
        <p:sp>
          <p:nvSpPr>
            <p:cNvPr id="11" name="5 Rectángulo">
              <a:extLst>
                <a:ext uri="{FF2B5EF4-FFF2-40B4-BE49-F238E27FC236}">
                  <a16:creationId xmlns:a16="http://schemas.microsoft.com/office/drawing/2014/main" id="{AA69D564-AAC8-4D56-B109-F2B9027DF95F}"/>
                </a:ext>
              </a:extLst>
            </p:cNvPr>
            <p:cNvSpPr/>
            <p:nvPr/>
          </p:nvSpPr>
          <p:spPr>
            <a:xfrm>
              <a:off x="0" y="0"/>
              <a:ext cx="101600" cy="2941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sp>
          <p:nvSpPr>
            <p:cNvPr id="12" name="6 Rectángulo">
              <a:extLst>
                <a:ext uri="{FF2B5EF4-FFF2-40B4-BE49-F238E27FC236}">
                  <a16:creationId xmlns:a16="http://schemas.microsoft.com/office/drawing/2014/main" id="{F6C62460-5174-4CA8-948A-6D01B799738C}"/>
                </a:ext>
              </a:extLst>
            </p:cNvPr>
            <p:cNvSpPr/>
            <p:nvPr/>
          </p:nvSpPr>
          <p:spPr>
            <a:xfrm>
              <a:off x="152400" y="88900"/>
              <a:ext cx="107950" cy="27749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sp>
          <p:nvSpPr>
            <p:cNvPr id="13" name="7 Rectángulo">
              <a:extLst>
                <a:ext uri="{FF2B5EF4-FFF2-40B4-BE49-F238E27FC236}">
                  <a16:creationId xmlns:a16="http://schemas.microsoft.com/office/drawing/2014/main" id="{07C8ABFA-EA8A-4045-A937-EA037727A365}"/>
                </a:ext>
              </a:extLst>
            </p:cNvPr>
            <p:cNvSpPr/>
            <p:nvPr/>
          </p:nvSpPr>
          <p:spPr>
            <a:xfrm>
              <a:off x="304800" y="177800"/>
              <a:ext cx="114300" cy="2559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pic>
        <p:nvPicPr>
          <p:cNvPr id="14" name="3 Imagen">
            <a:extLst>
              <a:ext uri="{FF2B5EF4-FFF2-40B4-BE49-F238E27FC236}">
                <a16:creationId xmlns:a16="http://schemas.microsoft.com/office/drawing/2014/main" id="{1309DA2D-075F-423D-B6C2-34553F7FEF1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569213" y="-62035"/>
            <a:ext cx="7725047" cy="2312803"/>
          </a:xfrm>
          <a:prstGeom prst="rect">
            <a:avLst/>
          </a:prstGeom>
        </p:spPr>
      </p:pic>
      <p:sp>
        <p:nvSpPr>
          <p:cNvPr id="15" name="CuadroTexto 14">
            <a:extLst>
              <a:ext uri="{FF2B5EF4-FFF2-40B4-BE49-F238E27FC236}">
                <a16:creationId xmlns:a16="http://schemas.microsoft.com/office/drawing/2014/main" id="{177F86CE-222B-40BC-A033-387313509C47}"/>
              </a:ext>
            </a:extLst>
          </p:cNvPr>
          <p:cNvSpPr txBox="1"/>
          <p:nvPr userDrawn="1"/>
        </p:nvSpPr>
        <p:spPr>
          <a:xfrm>
            <a:off x="1537992" y="2618725"/>
            <a:ext cx="9705103" cy="1446550"/>
          </a:xfrm>
          <a:prstGeom prst="rect">
            <a:avLst/>
          </a:prstGeom>
          <a:noFill/>
        </p:spPr>
        <p:txBody>
          <a:bodyPr wrap="square" rtlCol="0">
            <a:spAutoFit/>
          </a:bodyPr>
          <a:lstStyle/>
          <a:p>
            <a:pPr algn="ctr"/>
            <a:r>
              <a:rPr lang="es-ES" sz="4400" b="1" dirty="0"/>
              <a:t>PROYECTO FORMACIÓN</a:t>
            </a:r>
          </a:p>
          <a:p>
            <a:pPr algn="ctr"/>
            <a:r>
              <a:rPr lang="es-ES" sz="4400" b="1" dirty="0"/>
              <a:t>DEFENSORES DE LA DEMOCRACIA</a:t>
            </a:r>
            <a:endParaRPr lang="en-US" sz="4400" b="1" dirty="0"/>
          </a:p>
        </p:txBody>
      </p:sp>
    </p:spTree>
    <p:extLst>
      <p:ext uri="{BB962C8B-B14F-4D97-AF65-F5344CB8AC3E}">
        <p14:creationId xmlns:p14="http://schemas.microsoft.com/office/powerpoint/2010/main" val="129875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9F158-531E-421D-BC6A-368FE83F26F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1BE845B-B3D0-4497-AFC8-B83EE4F14D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42E62D7-AE89-4B77-8ED0-C2548F4E8789}"/>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5" name="Marcador de pie de página 4">
            <a:extLst>
              <a:ext uri="{FF2B5EF4-FFF2-40B4-BE49-F238E27FC236}">
                <a16:creationId xmlns:a16="http://schemas.microsoft.com/office/drawing/2014/main" id="{0CBED7DC-26D2-47BC-A785-39035975606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B5D6DD2-6FD1-4719-8930-E6A274BDCCEE}"/>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379792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44E2EB-237C-46F5-9BDB-ECE87B6EAC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ACA6B6B7-8873-4796-B3A9-5E5E4345A6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C532BD6-08D6-41F2-A68D-E413E05B6F89}"/>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5" name="Marcador de pie de página 4">
            <a:extLst>
              <a:ext uri="{FF2B5EF4-FFF2-40B4-BE49-F238E27FC236}">
                <a16:creationId xmlns:a16="http://schemas.microsoft.com/office/drawing/2014/main" id="{7600817D-4C49-4895-837A-29DAD8635C7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B8964FA-2A35-4C72-B28B-A9D97E6FDC88}"/>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38717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68D79-903B-49D9-9FD9-FB35FBFCC8E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1AE690E-A88B-4DF3-B7F8-6FF3C6978A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1AD5D0D-644A-44A8-B603-23DAA8DD2112}"/>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5" name="Marcador de pie de página 4">
            <a:extLst>
              <a:ext uri="{FF2B5EF4-FFF2-40B4-BE49-F238E27FC236}">
                <a16:creationId xmlns:a16="http://schemas.microsoft.com/office/drawing/2014/main" id="{72FC1F1A-53D3-4786-9160-618C813B5E7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967324C-6A23-49FC-93A9-C459B71F6741}"/>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42068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1B8C8-A1E8-400D-BA68-2881455962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16340EE-F54D-40D1-8A5D-51D5646F4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78A679-1964-4AD4-8FE6-5322C5858A1E}"/>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5" name="Marcador de pie de página 4">
            <a:extLst>
              <a:ext uri="{FF2B5EF4-FFF2-40B4-BE49-F238E27FC236}">
                <a16:creationId xmlns:a16="http://schemas.microsoft.com/office/drawing/2014/main" id="{68B1FAC9-931A-4BC2-8595-EC7FF6D2719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77F9A39-8A98-4460-942F-259CEE54A7B7}"/>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52824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4B609-5103-4F95-B54D-284EA7B5BC6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914D779-F444-4704-AC74-727BCC94C1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811900B9-92FA-42A8-BBAF-D022CEAC380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AC4DA87-A5B9-4FFF-9DD4-84D141367BFA}"/>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6" name="Marcador de pie de página 5">
            <a:extLst>
              <a:ext uri="{FF2B5EF4-FFF2-40B4-BE49-F238E27FC236}">
                <a16:creationId xmlns:a16="http://schemas.microsoft.com/office/drawing/2014/main" id="{AC4C1794-0D7E-44C3-AEDE-848DEB77193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9ED0AB4-D38E-4036-9825-385915064710}"/>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359772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62423-8D56-4A7A-BCFC-196677CC96E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CA81E8B-9F50-4F2B-81BF-D225A3253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11EFCC-47C8-4DC6-88BE-7608CA76CB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3B693B9-4659-4DBE-A62D-FD3C2616A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589682-1F72-4832-A000-2F404EBA45E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B0413C5-FEBF-437E-9195-C84E12D43A71}"/>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8" name="Marcador de pie de página 7">
            <a:extLst>
              <a:ext uri="{FF2B5EF4-FFF2-40B4-BE49-F238E27FC236}">
                <a16:creationId xmlns:a16="http://schemas.microsoft.com/office/drawing/2014/main" id="{A99E6FD0-DCBF-46D7-A593-C0E2C1BC1E95}"/>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81E7D84A-F2E7-42C3-8C8D-CA8950B29DD2}"/>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386562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CABE6-4E0D-4D03-88D5-4D7E448B732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A5AE470B-C4C4-4113-A0D3-4407FA890D00}"/>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4" name="Marcador de pie de página 3">
            <a:extLst>
              <a:ext uri="{FF2B5EF4-FFF2-40B4-BE49-F238E27FC236}">
                <a16:creationId xmlns:a16="http://schemas.microsoft.com/office/drawing/2014/main" id="{8CB4E23B-42FD-4C61-BE72-6B2E5268EC73}"/>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5FB1631-8AA6-4D6B-B0F5-4CECAA1D5274}"/>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145913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B28A37-CE4D-437B-BF08-77664B12D773}"/>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3" name="Marcador de pie de página 2">
            <a:extLst>
              <a:ext uri="{FF2B5EF4-FFF2-40B4-BE49-F238E27FC236}">
                <a16:creationId xmlns:a16="http://schemas.microsoft.com/office/drawing/2014/main" id="{2B92A3E7-6DFE-4817-8D1B-2744C0376BB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ED58C87B-E281-4AAE-868B-93702A3F43F3}"/>
              </a:ext>
            </a:extLst>
          </p:cNvPr>
          <p:cNvSpPr>
            <a:spLocks noGrp="1"/>
          </p:cNvSpPr>
          <p:nvPr>
            <p:ph type="sldNum" sz="quarter" idx="12"/>
          </p:nvPr>
        </p:nvSpPr>
        <p:spPr/>
        <p:txBody>
          <a:bodyPr/>
          <a:lstStyle/>
          <a:p>
            <a:fld id="{E029F116-14BE-445D-9EA3-FC03920BE7F3}" type="slidenum">
              <a:rPr lang="en-US" smtClean="0"/>
              <a:t>‹Nº›</a:t>
            </a:fld>
            <a:endParaRPr lang="en-US"/>
          </a:p>
        </p:txBody>
      </p:sp>
      <p:sp>
        <p:nvSpPr>
          <p:cNvPr id="5" name="Date Placeholder 1">
            <a:extLst>
              <a:ext uri="{FF2B5EF4-FFF2-40B4-BE49-F238E27FC236}">
                <a16:creationId xmlns:a16="http://schemas.microsoft.com/office/drawing/2014/main" id="{5248BC32-B6E8-4A21-A560-DB48382AE373}"/>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3ED87B-BA6E-40DC-8E8A-FB4FFA284DAE}" type="datetime1">
              <a:rPr lang="en-US" smtClean="0"/>
              <a:pPr/>
              <a:t>5/18/2024</a:t>
            </a:fld>
            <a:endParaRPr lang="en-US"/>
          </a:p>
        </p:txBody>
      </p:sp>
      <p:pic>
        <p:nvPicPr>
          <p:cNvPr id="7" name="Picture 2">
            <a:extLst>
              <a:ext uri="{FF2B5EF4-FFF2-40B4-BE49-F238E27FC236}">
                <a16:creationId xmlns:a16="http://schemas.microsoft.com/office/drawing/2014/main" id="{69B97608-BAD7-430F-B589-15402D9AA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4851"/>
            <a:ext cx="12192000" cy="84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044C7DD3-D66F-4412-AA9D-E5E4E14D4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30" y="6226064"/>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a:extLst>
              <a:ext uri="{FF2B5EF4-FFF2-40B4-BE49-F238E27FC236}">
                <a16:creationId xmlns:a16="http://schemas.microsoft.com/office/drawing/2014/main" id="{8067B425-1A89-4187-96D8-B6982DFD97A9}"/>
              </a:ext>
            </a:extLst>
          </p:cNvPr>
          <p:cNvSpPr txBox="1">
            <a:spLocks/>
          </p:cNvSpPr>
          <p:nvPr userDrawn="1"/>
        </p:nvSpPr>
        <p:spPr>
          <a:xfrm>
            <a:off x="11416584" y="6163361"/>
            <a:ext cx="693523"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70BA3-D0BB-4C2E-B0F4-96C025221BB3}" type="slidenum">
              <a:rPr lang="en-US" smtClean="0"/>
              <a:pPr/>
              <a:t>‹Nº›</a:t>
            </a:fld>
            <a:endParaRPr lang="en-US" dirty="0"/>
          </a:p>
        </p:txBody>
      </p:sp>
      <p:sp>
        <p:nvSpPr>
          <p:cNvPr id="6" name="CuadroTexto 5">
            <a:extLst>
              <a:ext uri="{FF2B5EF4-FFF2-40B4-BE49-F238E27FC236}">
                <a16:creationId xmlns:a16="http://schemas.microsoft.com/office/drawing/2014/main" id="{27E3FE1C-732B-410C-B8F0-1C91F523EE1B}"/>
              </a:ext>
            </a:extLst>
          </p:cNvPr>
          <p:cNvSpPr txBox="1"/>
          <p:nvPr userDrawn="1"/>
        </p:nvSpPr>
        <p:spPr>
          <a:xfrm>
            <a:off x="9878198" y="6539862"/>
            <a:ext cx="2335427" cy="369332"/>
          </a:xfrm>
          <a:prstGeom prst="rect">
            <a:avLst/>
          </a:prstGeom>
          <a:noFill/>
        </p:spPr>
        <p:txBody>
          <a:bodyPr wrap="square" rtlCol="0">
            <a:spAutoFit/>
          </a:bodyPr>
          <a:lstStyle/>
          <a:p>
            <a:r>
              <a:rPr lang="es-ES" b="1" i="1" dirty="0">
                <a:solidFill>
                  <a:schemeClr val="bg1"/>
                </a:solidFill>
                <a:effectLst>
                  <a:outerShdw blurRad="38100" dist="38100" dir="2700000" algn="tl">
                    <a:srgbClr val="000000">
                      <a:alpha val="43137"/>
                    </a:srgbClr>
                  </a:outerShdw>
                </a:effectLst>
              </a:rPr>
              <a:t>Ing</a:t>
            </a:r>
            <a:r>
              <a:rPr lang="es-ES" b="1" i="1" dirty="0">
                <a:solidFill>
                  <a:schemeClr val="bg1"/>
                </a:solidFill>
              </a:rPr>
              <a:t>. Félix Arroyo, </a:t>
            </a:r>
            <a:r>
              <a:rPr lang="es-ES" b="1" i="1" dirty="0" err="1">
                <a:solidFill>
                  <a:schemeClr val="bg1"/>
                </a:solidFill>
              </a:rPr>
              <a:t>MSc</a:t>
            </a:r>
            <a:r>
              <a:rPr lang="es-ES" b="1" i="1" dirty="0">
                <a:solidFill>
                  <a:schemeClr val="bg1"/>
                </a:solidFill>
              </a:rPr>
              <a:t>.</a:t>
            </a:r>
            <a:endParaRPr lang="en-US" b="1" i="1" dirty="0">
              <a:solidFill>
                <a:schemeClr val="bg1"/>
              </a:solidFill>
            </a:endParaRPr>
          </a:p>
        </p:txBody>
      </p:sp>
    </p:spTree>
    <p:extLst>
      <p:ext uri="{BB962C8B-B14F-4D97-AF65-F5344CB8AC3E}">
        <p14:creationId xmlns:p14="http://schemas.microsoft.com/office/powerpoint/2010/main" val="427568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133F5-C117-4342-BD61-A6A8DCF9CB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C9397B4-519B-498E-8D2D-09102C449A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6591C29-22CD-4F07-B44A-CB0734F0A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0BE781C-3F1C-401F-989D-9275246A562D}"/>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6" name="Marcador de pie de página 5">
            <a:extLst>
              <a:ext uri="{FF2B5EF4-FFF2-40B4-BE49-F238E27FC236}">
                <a16:creationId xmlns:a16="http://schemas.microsoft.com/office/drawing/2014/main" id="{8B498E76-482A-4BCF-A614-00945B853F0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AF5818B-716A-4FA2-87B5-B992D0F6A34D}"/>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338661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9F8CB-8314-407D-A590-0605F6404B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01C89CB-B3F5-42A7-82D3-49DF4A3FB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9FA00BB-D757-44FB-A8CC-F6206B16E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0DB73A-8B6A-455A-9462-B3DCAE2B81F5}"/>
              </a:ext>
            </a:extLst>
          </p:cNvPr>
          <p:cNvSpPr>
            <a:spLocks noGrp="1"/>
          </p:cNvSpPr>
          <p:nvPr>
            <p:ph type="dt" sz="half" idx="10"/>
          </p:nvPr>
        </p:nvSpPr>
        <p:spPr/>
        <p:txBody>
          <a:bodyPr/>
          <a:lstStyle/>
          <a:p>
            <a:fld id="{57D61718-DED8-4799-8250-6CE7FF3BE777}" type="datetimeFigureOut">
              <a:rPr lang="en-US" smtClean="0"/>
              <a:t>5/18/2024</a:t>
            </a:fld>
            <a:endParaRPr lang="en-US"/>
          </a:p>
        </p:txBody>
      </p:sp>
      <p:sp>
        <p:nvSpPr>
          <p:cNvPr id="6" name="Marcador de pie de página 5">
            <a:extLst>
              <a:ext uri="{FF2B5EF4-FFF2-40B4-BE49-F238E27FC236}">
                <a16:creationId xmlns:a16="http://schemas.microsoft.com/office/drawing/2014/main" id="{53B2E717-B9EE-4B50-89B6-2B82E7EA3C0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07984A5-2C6E-452C-B80F-85F19077FB80}"/>
              </a:ext>
            </a:extLst>
          </p:cNvPr>
          <p:cNvSpPr>
            <a:spLocks noGrp="1"/>
          </p:cNvSpPr>
          <p:nvPr>
            <p:ph type="sldNum" sz="quarter" idx="12"/>
          </p:nvPr>
        </p:nvSpPr>
        <p:spPr/>
        <p:txBody>
          <a:bodyPr/>
          <a:lstStyle/>
          <a:p>
            <a:fld id="{E029F116-14BE-445D-9EA3-FC03920BE7F3}" type="slidenum">
              <a:rPr lang="en-US" smtClean="0"/>
              <a:t>‹Nº›</a:t>
            </a:fld>
            <a:endParaRPr lang="en-US"/>
          </a:p>
        </p:txBody>
      </p:sp>
    </p:spTree>
    <p:extLst>
      <p:ext uri="{BB962C8B-B14F-4D97-AF65-F5344CB8AC3E}">
        <p14:creationId xmlns:p14="http://schemas.microsoft.com/office/powerpoint/2010/main" val="193124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7D0187-EC1D-4BE1-9173-8F4DC6EE8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F8C2367-4F32-4774-AD94-E12D8B781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5BF62DC-15EA-40CF-9E7E-86BF10C1F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61718-DED8-4799-8250-6CE7FF3BE777}" type="datetimeFigureOut">
              <a:rPr lang="en-US" smtClean="0"/>
              <a:t>5/18/2024</a:t>
            </a:fld>
            <a:endParaRPr lang="en-US"/>
          </a:p>
        </p:txBody>
      </p:sp>
      <p:sp>
        <p:nvSpPr>
          <p:cNvPr id="5" name="Marcador de pie de página 4">
            <a:extLst>
              <a:ext uri="{FF2B5EF4-FFF2-40B4-BE49-F238E27FC236}">
                <a16:creationId xmlns:a16="http://schemas.microsoft.com/office/drawing/2014/main" id="{5CF78EBE-1154-45A4-BB24-10E0D9DEA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1528B541-533C-42CA-93F5-14D7AD9E3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9F116-14BE-445D-9EA3-FC03920BE7F3}" type="slidenum">
              <a:rPr lang="en-US" smtClean="0"/>
              <a:t>‹Nº›</a:t>
            </a:fld>
            <a:endParaRPr lang="en-US"/>
          </a:p>
        </p:txBody>
      </p:sp>
    </p:spTree>
    <p:extLst>
      <p:ext uri="{BB962C8B-B14F-4D97-AF65-F5344CB8AC3E}">
        <p14:creationId xmlns:p14="http://schemas.microsoft.com/office/powerpoint/2010/main" val="166925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25.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computadora, monitor, computer&#10;&#10;Descripción generada automáticamente">
            <a:extLst>
              <a:ext uri="{FF2B5EF4-FFF2-40B4-BE49-F238E27FC236}">
                <a16:creationId xmlns:a16="http://schemas.microsoft.com/office/drawing/2014/main" id="{FC626729-9A8E-464E-B290-057EB4EAD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530" y="4770425"/>
            <a:ext cx="2279891" cy="1707316"/>
          </a:xfrm>
          <a:prstGeom prst="rect">
            <a:avLst/>
          </a:prstGeom>
        </p:spPr>
      </p:pic>
      <p:sp>
        <p:nvSpPr>
          <p:cNvPr id="2" name="CuadroTexto 1">
            <a:extLst>
              <a:ext uri="{FF2B5EF4-FFF2-40B4-BE49-F238E27FC236}">
                <a16:creationId xmlns:a16="http://schemas.microsoft.com/office/drawing/2014/main" id="{E0C20FEC-C108-43AA-BF72-B840BBE09232}"/>
              </a:ext>
            </a:extLst>
          </p:cNvPr>
          <p:cNvSpPr txBox="1"/>
          <p:nvPr/>
        </p:nvSpPr>
        <p:spPr>
          <a:xfrm>
            <a:off x="2567836" y="4204450"/>
            <a:ext cx="7928975" cy="584775"/>
          </a:xfrm>
          <a:prstGeom prst="rect">
            <a:avLst/>
          </a:prstGeom>
          <a:noFill/>
        </p:spPr>
        <p:txBody>
          <a:bodyPr wrap="square" rtlCol="0">
            <a:spAutoFit/>
          </a:bodyPr>
          <a:lstStyle/>
          <a:p>
            <a:pPr algn="ctr"/>
            <a:r>
              <a:rPr lang="es-ES" sz="3200" b="1" dirty="0">
                <a:solidFill>
                  <a:srgbClr val="C00000"/>
                </a:solidFill>
                <a:effectLst>
                  <a:outerShdw blurRad="38100" dist="38100" dir="2700000" algn="tl">
                    <a:srgbClr val="000000">
                      <a:alpha val="43137"/>
                    </a:srgbClr>
                  </a:outerShdw>
                </a:effectLst>
              </a:rPr>
              <a:t>ELECCIONES PRESIDENCIALES 2024</a:t>
            </a:r>
            <a:endParaRPr lang="en-US" sz="3200" b="1" dirty="0">
              <a:solidFill>
                <a:srgbClr val="C00000"/>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A687AA79-6225-4ECD-BDFF-580ECFF8CC4F}"/>
              </a:ext>
            </a:extLst>
          </p:cNvPr>
          <p:cNvSpPr txBox="1"/>
          <p:nvPr/>
        </p:nvSpPr>
        <p:spPr>
          <a:xfrm>
            <a:off x="5392454" y="5829613"/>
            <a:ext cx="2279737" cy="369332"/>
          </a:xfrm>
          <a:prstGeom prst="rect">
            <a:avLst/>
          </a:prstGeom>
          <a:noFill/>
        </p:spPr>
        <p:txBody>
          <a:bodyPr wrap="square" rtlCol="0">
            <a:spAutoFit/>
          </a:bodyPr>
          <a:lstStyle/>
          <a:p>
            <a:r>
              <a:rPr lang="es-ES" b="1" dirty="0"/>
              <a:t>25 de mayo de 2024</a:t>
            </a:r>
            <a:endParaRPr lang="en-US" b="1" dirty="0"/>
          </a:p>
        </p:txBody>
      </p:sp>
      <p:sp>
        <p:nvSpPr>
          <p:cNvPr id="4" name="CuadroTexto 3">
            <a:extLst>
              <a:ext uri="{FF2B5EF4-FFF2-40B4-BE49-F238E27FC236}">
                <a16:creationId xmlns:a16="http://schemas.microsoft.com/office/drawing/2014/main" id="{03333F67-355B-43D7-92FE-5F67439C5549}"/>
              </a:ext>
            </a:extLst>
          </p:cNvPr>
          <p:cNvSpPr txBox="1"/>
          <p:nvPr/>
        </p:nvSpPr>
        <p:spPr>
          <a:xfrm>
            <a:off x="3736811" y="5146125"/>
            <a:ext cx="5502147" cy="523220"/>
          </a:xfrm>
          <a:prstGeom prst="rect">
            <a:avLst/>
          </a:prstGeom>
          <a:noFill/>
        </p:spPr>
        <p:txBody>
          <a:bodyPr wrap="none" rtlCol="0">
            <a:spAutoFit/>
          </a:bodyPr>
          <a:lstStyle/>
          <a:p>
            <a:r>
              <a:rPr lang="es-ES" sz="2800" b="1" dirty="0">
                <a:effectLst>
                  <a:outerShdw blurRad="38100" dist="38100" dir="2700000" algn="tl">
                    <a:srgbClr val="000000">
                      <a:alpha val="43137"/>
                    </a:srgbClr>
                  </a:outerShdw>
                </a:effectLst>
              </a:rPr>
              <a:t>Taller: Mitos y Creencias Electorales</a:t>
            </a:r>
            <a:endParaRPr lang="en-US" sz="2800" b="1" dirty="0">
              <a:effectLst>
                <a:outerShdw blurRad="38100" dist="38100" dir="2700000" algn="tl">
                  <a:srgbClr val="000000">
                    <a:alpha val="43137"/>
                  </a:srgbClr>
                </a:outerShdw>
              </a:effectLst>
            </a:endParaRPr>
          </a:p>
        </p:txBody>
      </p:sp>
      <p:pic>
        <p:nvPicPr>
          <p:cNvPr id="8" name="Imagen 7" descr="Imagen que contiene electrónica&#10;&#10;Descripción generada automáticamente">
            <a:extLst>
              <a:ext uri="{FF2B5EF4-FFF2-40B4-BE49-F238E27FC236}">
                <a16:creationId xmlns:a16="http://schemas.microsoft.com/office/drawing/2014/main" id="{6D64385D-9A89-4A01-ACC5-0D4FEBFA0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764" y="5131913"/>
            <a:ext cx="1257475" cy="1133633"/>
          </a:xfrm>
          <a:prstGeom prst="rect">
            <a:avLst/>
          </a:prstGeom>
        </p:spPr>
      </p:pic>
      <p:sp>
        <p:nvSpPr>
          <p:cNvPr id="5" name="CuadroTexto 4">
            <a:extLst>
              <a:ext uri="{FF2B5EF4-FFF2-40B4-BE49-F238E27FC236}">
                <a16:creationId xmlns:a16="http://schemas.microsoft.com/office/drawing/2014/main" id="{0F700082-E9C3-4028-B088-7E0061CBC9D3}"/>
              </a:ext>
            </a:extLst>
          </p:cNvPr>
          <p:cNvSpPr txBox="1"/>
          <p:nvPr/>
        </p:nvSpPr>
        <p:spPr>
          <a:xfrm>
            <a:off x="5266873" y="6277325"/>
            <a:ext cx="2550378" cy="400110"/>
          </a:xfrm>
          <a:prstGeom prst="rect">
            <a:avLst/>
          </a:prstGeom>
          <a:noFill/>
        </p:spPr>
        <p:txBody>
          <a:bodyPr wrap="none" rtlCol="0">
            <a:spAutoFit/>
          </a:bodyPr>
          <a:lstStyle/>
          <a:p>
            <a:r>
              <a:rPr lang="es-ES" sz="2000" b="1" i="1" dirty="0"/>
              <a:t>Ing. Félix Arroyo, </a:t>
            </a:r>
            <a:r>
              <a:rPr lang="es-ES" sz="2000" b="1" i="1" dirty="0" err="1"/>
              <a:t>MSc</a:t>
            </a:r>
            <a:r>
              <a:rPr lang="es-ES" sz="2000" b="1" i="1" dirty="0"/>
              <a:t>.</a:t>
            </a:r>
            <a:endParaRPr lang="en-US" sz="2000" b="1" i="1" dirty="0"/>
          </a:p>
        </p:txBody>
      </p:sp>
    </p:spTree>
    <p:extLst>
      <p:ext uri="{BB962C8B-B14F-4D97-AF65-F5344CB8AC3E}">
        <p14:creationId xmlns:p14="http://schemas.microsoft.com/office/powerpoint/2010/main" val="9988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D37BF505-777B-C89B-B9A5-CCAA129C3DEB}"/>
              </a:ext>
            </a:extLst>
          </p:cNvPr>
          <p:cNvSpPr/>
          <p:nvPr/>
        </p:nvSpPr>
        <p:spPr>
          <a:xfrm>
            <a:off x="209939" y="159637"/>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02</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4CCEC9D-7185-483B-D3E3-9A024426889B}"/>
              </a:ext>
            </a:extLst>
          </p:cNvPr>
          <p:cNvPicPr>
            <a:picLocks noChangeAspect="1"/>
          </p:cNvPicPr>
          <p:nvPr/>
        </p:nvPicPr>
        <p:blipFill>
          <a:blip r:embed="rId2"/>
          <a:stretch>
            <a:fillRect/>
          </a:stretch>
        </p:blipFill>
        <p:spPr>
          <a:xfrm>
            <a:off x="52387" y="795337"/>
            <a:ext cx="12087225" cy="5267325"/>
          </a:xfrm>
          <a:prstGeom prst="rect">
            <a:avLst/>
          </a:prstGeom>
        </p:spPr>
      </p:pic>
      <p:sp>
        <p:nvSpPr>
          <p:cNvPr id="8" name="Elipse 7">
            <a:extLst>
              <a:ext uri="{FF2B5EF4-FFF2-40B4-BE49-F238E27FC236}">
                <a16:creationId xmlns:a16="http://schemas.microsoft.com/office/drawing/2014/main" id="{410B64D4-BECD-6EDF-EA8C-75BA659D56D2}"/>
              </a:ext>
            </a:extLst>
          </p:cNvPr>
          <p:cNvSpPr/>
          <p:nvPr/>
        </p:nvSpPr>
        <p:spPr>
          <a:xfrm>
            <a:off x="9739419" y="159637"/>
            <a:ext cx="1488875" cy="560329"/>
          </a:xfrm>
          <a:prstGeom prst="ellipse">
            <a:avLst/>
          </a:prstGeom>
          <a:solidFill>
            <a:srgbClr val="C00000"/>
          </a:solidFill>
          <a:ln>
            <a:solidFill>
              <a:srgbClr val="C0000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26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132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D37BF505-777B-C89B-B9A5-CCAA129C3DEB}"/>
              </a:ext>
            </a:extLst>
          </p:cNvPr>
          <p:cNvSpPr/>
          <p:nvPr/>
        </p:nvSpPr>
        <p:spPr>
          <a:xfrm>
            <a:off x="209939" y="159637"/>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02</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D2607D9A-D4A6-FA2A-9237-5355FA42B284}"/>
              </a:ext>
            </a:extLst>
          </p:cNvPr>
          <p:cNvPicPr>
            <a:picLocks noChangeAspect="1"/>
          </p:cNvPicPr>
          <p:nvPr/>
        </p:nvPicPr>
        <p:blipFill>
          <a:blip r:embed="rId2"/>
          <a:stretch>
            <a:fillRect/>
          </a:stretch>
        </p:blipFill>
        <p:spPr>
          <a:xfrm>
            <a:off x="0" y="883080"/>
            <a:ext cx="12192000" cy="4446383"/>
          </a:xfrm>
          <a:prstGeom prst="rect">
            <a:avLst/>
          </a:prstGeom>
        </p:spPr>
      </p:pic>
      <p:sp>
        <p:nvSpPr>
          <p:cNvPr id="8" name="Elipse 7">
            <a:extLst>
              <a:ext uri="{FF2B5EF4-FFF2-40B4-BE49-F238E27FC236}">
                <a16:creationId xmlns:a16="http://schemas.microsoft.com/office/drawing/2014/main" id="{FEFC7043-3542-AB13-CCF3-C89619CBEC77}"/>
              </a:ext>
            </a:extLst>
          </p:cNvPr>
          <p:cNvSpPr/>
          <p:nvPr/>
        </p:nvSpPr>
        <p:spPr>
          <a:xfrm>
            <a:off x="9739419" y="159637"/>
            <a:ext cx="1488875" cy="560329"/>
          </a:xfrm>
          <a:prstGeom prst="ellipse">
            <a:avLst/>
          </a:prstGeom>
          <a:solidFill>
            <a:srgbClr val="C00000"/>
          </a:solidFill>
          <a:ln>
            <a:solidFill>
              <a:srgbClr val="C0000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106</a:t>
            </a:r>
            <a:endParaRPr lang="en-US" sz="2800" b="1" dirty="0">
              <a:effectLst>
                <a:outerShdw blurRad="38100" dist="38100" dir="2700000" algn="tl">
                  <a:srgbClr val="000000">
                    <a:alpha val="43137"/>
                  </a:srgbClr>
                </a:outerShdw>
              </a:effectLst>
            </a:endParaRPr>
          </a:p>
        </p:txBody>
      </p:sp>
      <p:sp>
        <p:nvSpPr>
          <p:cNvPr id="9" name="Flecha: hacia abajo 8">
            <a:extLst>
              <a:ext uri="{FF2B5EF4-FFF2-40B4-BE49-F238E27FC236}">
                <a16:creationId xmlns:a16="http://schemas.microsoft.com/office/drawing/2014/main" id="{2BCBB53B-6053-B034-38CD-3E5F24CD96FA}"/>
              </a:ext>
            </a:extLst>
          </p:cNvPr>
          <p:cNvSpPr/>
          <p:nvPr/>
        </p:nvSpPr>
        <p:spPr>
          <a:xfrm>
            <a:off x="4892488" y="5329463"/>
            <a:ext cx="2407023" cy="80259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73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837454"/>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Nombres de héroes de la independencia, santos, nombres extraños en el Registro Electoral..</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926621"/>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03</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A262C046-A876-5ACD-53BE-2A19F18D44DD}"/>
              </a:ext>
            </a:extLst>
          </p:cNvPr>
          <p:cNvPicPr>
            <a:picLocks noChangeAspect="1"/>
          </p:cNvPicPr>
          <p:nvPr/>
        </p:nvPicPr>
        <p:blipFill>
          <a:blip r:embed="rId2"/>
          <a:stretch>
            <a:fillRect/>
          </a:stretch>
        </p:blipFill>
        <p:spPr>
          <a:xfrm>
            <a:off x="29954" y="1734687"/>
            <a:ext cx="12132091" cy="4285859"/>
          </a:xfrm>
          <a:prstGeom prst="rect">
            <a:avLst/>
          </a:prstGeom>
        </p:spPr>
      </p:pic>
      <p:sp>
        <p:nvSpPr>
          <p:cNvPr id="8" name="Elipse 7">
            <a:extLst>
              <a:ext uri="{FF2B5EF4-FFF2-40B4-BE49-F238E27FC236}">
                <a16:creationId xmlns:a16="http://schemas.microsoft.com/office/drawing/2014/main" id="{7CF7BE4F-BD78-6A19-C36C-1AB2F7F9851D}"/>
              </a:ext>
            </a:extLst>
          </p:cNvPr>
          <p:cNvSpPr/>
          <p:nvPr/>
        </p:nvSpPr>
        <p:spPr>
          <a:xfrm>
            <a:off x="9739419" y="159637"/>
            <a:ext cx="1488875" cy="560329"/>
          </a:xfrm>
          <a:prstGeom prst="ellipse">
            <a:avLst/>
          </a:prstGeom>
          <a:solidFill>
            <a:srgbClr val="C00000"/>
          </a:solidFill>
          <a:ln>
            <a:solidFill>
              <a:srgbClr val="C0000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31</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25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D37BF505-777B-C89B-B9A5-CCAA129C3DEB}"/>
              </a:ext>
            </a:extLst>
          </p:cNvPr>
          <p:cNvSpPr/>
          <p:nvPr/>
        </p:nvSpPr>
        <p:spPr>
          <a:xfrm>
            <a:off x="209939" y="159637"/>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03</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8" name="Elipse 7">
            <a:extLst>
              <a:ext uri="{FF2B5EF4-FFF2-40B4-BE49-F238E27FC236}">
                <a16:creationId xmlns:a16="http://schemas.microsoft.com/office/drawing/2014/main" id="{FEFC7043-3542-AB13-CCF3-C89619CBEC77}"/>
              </a:ext>
            </a:extLst>
          </p:cNvPr>
          <p:cNvSpPr/>
          <p:nvPr/>
        </p:nvSpPr>
        <p:spPr>
          <a:xfrm>
            <a:off x="9739419" y="159637"/>
            <a:ext cx="1488875" cy="560329"/>
          </a:xfrm>
          <a:prstGeom prst="ellipse">
            <a:avLst/>
          </a:prstGeom>
          <a:solidFill>
            <a:srgbClr val="C00000"/>
          </a:solidFill>
          <a:ln>
            <a:solidFill>
              <a:srgbClr val="C0000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186</a:t>
            </a:r>
            <a:endParaRPr lang="en-US" sz="2800" b="1" dirty="0">
              <a:effectLst>
                <a:outerShdw blurRad="38100" dist="38100" dir="2700000" algn="tl">
                  <a:srgbClr val="000000">
                    <a:alpha val="43137"/>
                  </a:srgbClr>
                </a:outerShdw>
              </a:effectLst>
            </a:endParaRPr>
          </a:p>
        </p:txBody>
      </p:sp>
      <p:sp>
        <p:nvSpPr>
          <p:cNvPr id="9" name="Flecha: hacia abajo 8">
            <a:extLst>
              <a:ext uri="{FF2B5EF4-FFF2-40B4-BE49-F238E27FC236}">
                <a16:creationId xmlns:a16="http://schemas.microsoft.com/office/drawing/2014/main" id="{2BCBB53B-6053-B034-38CD-3E5F24CD96FA}"/>
              </a:ext>
            </a:extLst>
          </p:cNvPr>
          <p:cNvSpPr/>
          <p:nvPr/>
        </p:nvSpPr>
        <p:spPr>
          <a:xfrm>
            <a:off x="4892488" y="5262228"/>
            <a:ext cx="2407023" cy="80259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78D277A1-A3E0-A6B9-23A1-407D8D62E845}"/>
              </a:ext>
            </a:extLst>
          </p:cNvPr>
          <p:cNvPicPr>
            <a:picLocks noChangeAspect="1"/>
          </p:cNvPicPr>
          <p:nvPr/>
        </p:nvPicPr>
        <p:blipFill>
          <a:blip r:embed="rId2"/>
          <a:stretch>
            <a:fillRect/>
          </a:stretch>
        </p:blipFill>
        <p:spPr>
          <a:xfrm>
            <a:off x="-1" y="1201542"/>
            <a:ext cx="12192000" cy="3943927"/>
          </a:xfrm>
          <a:prstGeom prst="rect">
            <a:avLst/>
          </a:prstGeom>
        </p:spPr>
      </p:pic>
    </p:spTree>
    <p:extLst>
      <p:ext uri="{BB962C8B-B14F-4D97-AF65-F5344CB8AC3E}">
        <p14:creationId xmlns:p14="http://schemas.microsoft.com/office/powerpoint/2010/main" val="130463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D37BF505-777B-C89B-B9A5-CCAA129C3DEB}"/>
              </a:ext>
            </a:extLst>
          </p:cNvPr>
          <p:cNvSpPr/>
          <p:nvPr/>
        </p:nvSpPr>
        <p:spPr>
          <a:xfrm>
            <a:off x="316610" y="205893"/>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03</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7" name="Flecha: hacia abajo 6">
            <a:extLst>
              <a:ext uri="{FF2B5EF4-FFF2-40B4-BE49-F238E27FC236}">
                <a16:creationId xmlns:a16="http://schemas.microsoft.com/office/drawing/2014/main" id="{8ECE9EFD-4D21-B4DC-6B8A-B472FF27C77A}"/>
              </a:ext>
            </a:extLst>
          </p:cNvPr>
          <p:cNvSpPr/>
          <p:nvPr/>
        </p:nvSpPr>
        <p:spPr>
          <a:xfrm>
            <a:off x="4892488" y="5262228"/>
            <a:ext cx="2407023" cy="80259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90</a:t>
            </a:r>
            <a:endParaRPr lang="en-US" sz="2800" b="1" dirty="0">
              <a:effectLst>
                <a:outerShdw blurRad="38100" dist="38100" dir="2700000" algn="tl">
                  <a:srgbClr val="000000">
                    <a:alpha val="43137"/>
                  </a:srgbClr>
                </a:outerShdw>
              </a:effectLst>
            </a:endParaRPr>
          </a:p>
        </p:txBody>
      </p:sp>
      <p:sp>
        <p:nvSpPr>
          <p:cNvPr id="8" name="Elipse 7">
            <a:extLst>
              <a:ext uri="{FF2B5EF4-FFF2-40B4-BE49-F238E27FC236}">
                <a16:creationId xmlns:a16="http://schemas.microsoft.com/office/drawing/2014/main" id="{C3469C45-719E-DF17-23E0-CAD9C59959B8}"/>
              </a:ext>
            </a:extLst>
          </p:cNvPr>
          <p:cNvSpPr/>
          <p:nvPr/>
        </p:nvSpPr>
        <p:spPr>
          <a:xfrm>
            <a:off x="9739419" y="159637"/>
            <a:ext cx="1488875" cy="560329"/>
          </a:xfrm>
          <a:prstGeom prst="ellipse">
            <a:avLst/>
          </a:prstGeom>
          <a:solidFill>
            <a:srgbClr val="C00000"/>
          </a:solidFill>
          <a:ln>
            <a:solidFill>
              <a:srgbClr val="C0000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3</a:t>
            </a:r>
            <a:endParaRPr lang="en-US" sz="2800" b="1" dirty="0">
              <a:effectLst>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id="{B619DEE3-A721-EC32-7D0D-41541237509C}"/>
              </a:ext>
            </a:extLst>
          </p:cNvPr>
          <p:cNvPicPr>
            <a:picLocks noChangeAspect="1"/>
          </p:cNvPicPr>
          <p:nvPr/>
        </p:nvPicPr>
        <p:blipFill>
          <a:blip r:embed="rId2"/>
          <a:stretch>
            <a:fillRect/>
          </a:stretch>
        </p:blipFill>
        <p:spPr>
          <a:xfrm>
            <a:off x="300037" y="1044109"/>
            <a:ext cx="11591925" cy="4124325"/>
          </a:xfrm>
          <a:prstGeom prst="rect">
            <a:avLst/>
          </a:prstGeom>
        </p:spPr>
      </p:pic>
    </p:spTree>
    <p:extLst>
      <p:ext uri="{BB962C8B-B14F-4D97-AF65-F5344CB8AC3E}">
        <p14:creationId xmlns:p14="http://schemas.microsoft.com/office/powerpoint/2010/main" val="22835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interior, tabla, pequeño, sartén&#10;&#10;Descripción generada automáticamente">
            <a:extLst>
              <a:ext uri="{FF2B5EF4-FFF2-40B4-BE49-F238E27FC236}">
                <a16:creationId xmlns:a16="http://schemas.microsoft.com/office/drawing/2014/main" id="{381850D8-F4B4-A19E-DA2C-2E58E52E7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488" y="796834"/>
            <a:ext cx="2894080" cy="2894080"/>
          </a:xfrm>
          <a:prstGeom prst="rect">
            <a:avLst/>
          </a:prstGeom>
        </p:spPr>
      </p:pic>
      <p:pic>
        <p:nvPicPr>
          <p:cNvPr id="3" name="Imagen 2" descr="Dibujo en blanco y negro&#10;&#10;Descripción generada automáticamente con confianza baja">
            <a:extLst>
              <a:ext uri="{FF2B5EF4-FFF2-40B4-BE49-F238E27FC236}">
                <a16:creationId xmlns:a16="http://schemas.microsoft.com/office/drawing/2014/main" id="{829104D9-4793-9E48-C891-FA32F958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206" y="4105403"/>
            <a:ext cx="1528784" cy="1778193"/>
          </a:xfrm>
          <a:prstGeom prst="rect">
            <a:avLst/>
          </a:prstGeom>
        </p:spPr>
      </p:pic>
      <p:pic>
        <p:nvPicPr>
          <p:cNvPr id="4" name="Imagen 3" descr="Imagen en blanco y negro&#10;&#10;Descripción generada automáticamente con confianza baja">
            <a:extLst>
              <a:ext uri="{FF2B5EF4-FFF2-40B4-BE49-F238E27FC236}">
                <a16:creationId xmlns:a16="http://schemas.microsoft.com/office/drawing/2014/main" id="{AC4098D8-0A73-03A9-0A60-0396FBCCA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943" y="4105404"/>
            <a:ext cx="1464122" cy="1778192"/>
          </a:xfrm>
          <a:prstGeom prst="rect">
            <a:avLst/>
          </a:prstGeom>
        </p:spPr>
      </p:pic>
      <p:pic>
        <p:nvPicPr>
          <p:cNvPr id="5" name="Imagen 4" descr="Diagrama, Esquemático&#10;&#10;Descripción generada automáticamente">
            <a:extLst>
              <a:ext uri="{FF2B5EF4-FFF2-40B4-BE49-F238E27FC236}">
                <a16:creationId xmlns:a16="http://schemas.microsoft.com/office/drawing/2014/main" id="{71B9C7B3-1B3A-E18F-BEF3-AD7EB7BAC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4130" y="4211341"/>
            <a:ext cx="1438659" cy="1815560"/>
          </a:xfrm>
          <a:prstGeom prst="rect">
            <a:avLst/>
          </a:prstGeom>
        </p:spPr>
      </p:pic>
      <p:sp>
        <p:nvSpPr>
          <p:cNvPr id="6" name="CuadroTexto 5">
            <a:extLst>
              <a:ext uri="{FF2B5EF4-FFF2-40B4-BE49-F238E27FC236}">
                <a16:creationId xmlns:a16="http://schemas.microsoft.com/office/drawing/2014/main" id="{9D990325-3FEC-A37C-7A44-0355F5D9D426}"/>
              </a:ext>
            </a:extLst>
          </p:cNvPr>
          <p:cNvSpPr txBox="1"/>
          <p:nvPr/>
        </p:nvSpPr>
        <p:spPr>
          <a:xfrm>
            <a:off x="7210271" y="3494117"/>
            <a:ext cx="4012878" cy="461665"/>
          </a:xfrm>
          <a:prstGeom prst="rect">
            <a:avLst/>
          </a:prstGeom>
          <a:noFill/>
          <a:ln w="38100">
            <a:solidFill>
              <a:schemeClr val="accent5">
                <a:lumMod val="75000"/>
              </a:schemeClr>
            </a:solidFill>
          </a:ln>
          <a:effectLst>
            <a:outerShdw blurRad="50800" dist="38100" algn="l" rotWithShape="0">
              <a:prstClr val="black">
                <a:alpha val="40000"/>
              </a:prstClr>
            </a:outerShdw>
          </a:effectLst>
        </p:spPr>
        <p:txBody>
          <a:bodyPr wrap="square" rtlCol="0">
            <a:spAutoFit/>
          </a:bodyPr>
          <a:lstStyle/>
          <a:p>
            <a:r>
              <a:rPr lang="en-US" sz="2400" b="1" dirty="0">
                <a:effectLst>
                  <a:outerShdw blurRad="38100" dist="38100" dir="2700000" algn="tl">
                    <a:srgbClr val="000000">
                      <a:alpha val="43137"/>
                    </a:srgbClr>
                  </a:outerShdw>
                </a:effectLst>
              </a:rPr>
              <a:t>INFORMACI</a:t>
            </a:r>
            <a:r>
              <a:rPr lang="es-ES" sz="2400" b="1" dirty="0" err="1">
                <a:effectLst>
                  <a:outerShdw blurRad="38100" dist="38100" dir="2700000" algn="tl">
                    <a:srgbClr val="000000">
                      <a:alpha val="43137"/>
                    </a:srgbClr>
                  </a:outerShdw>
                </a:effectLst>
              </a:rPr>
              <a:t>Ó</a:t>
            </a:r>
            <a:r>
              <a:rPr lang="en-US" sz="2400" b="1" dirty="0">
                <a:effectLst>
                  <a:outerShdw blurRad="38100" dist="38100" dir="2700000" algn="tl">
                    <a:srgbClr val="000000">
                      <a:alpha val="43137"/>
                    </a:srgbClr>
                  </a:outerShdw>
                </a:effectLst>
              </a:rPr>
              <a:t>N BIOMÉTRICA</a:t>
            </a:r>
          </a:p>
        </p:txBody>
      </p:sp>
      <p:sp>
        <p:nvSpPr>
          <p:cNvPr id="7" name="Flecha: pentágono 6">
            <a:extLst>
              <a:ext uri="{FF2B5EF4-FFF2-40B4-BE49-F238E27FC236}">
                <a16:creationId xmlns:a16="http://schemas.microsoft.com/office/drawing/2014/main" id="{5A0AD72A-03A9-6206-A909-3AC0DD79B0F3}"/>
              </a:ext>
            </a:extLst>
          </p:cNvPr>
          <p:cNvSpPr/>
          <p:nvPr/>
        </p:nvSpPr>
        <p:spPr>
          <a:xfrm>
            <a:off x="6967511" y="1690905"/>
            <a:ext cx="1725263" cy="9091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BD</a:t>
            </a:r>
          </a:p>
          <a:p>
            <a:pPr algn="ctr"/>
            <a:r>
              <a:rPr lang="es-ES" sz="2400" b="1" dirty="0">
                <a:effectLst>
                  <a:outerShdw blurRad="38100" dist="38100" dir="2700000" algn="tl">
                    <a:srgbClr val="000000">
                      <a:alpha val="43137"/>
                    </a:srgbClr>
                  </a:outerShdw>
                </a:effectLst>
              </a:rPr>
              <a:t>HUELLAS</a:t>
            </a:r>
            <a:endParaRPr lang="en-US" sz="2400" b="1" dirty="0">
              <a:effectLst>
                <a:outerShdw blurRad="38100" dist="38100" dir="2700000" algn="tl">
                  <a:srgbClr val="000000">
                    <a:alpha val="43137"/>
                  </a:srgbClr>
                </a:outerShdw>
              </a:effectLst>
            </a:endParaRPr>
          </a:p>
        </p:txBody>
      </p:sp>
      <p:sp>
        <p:nvSpPr>
          <p:cNvPr id="8" name="Flecha: pentágono 7">
            <a:extLst>
              <a:ext uri="{FF2B5EF4-FFF2-40B4-BE49-F238E27FC236}">
                <a16:creationId xmlns:a16="http://schemas.microsoft.com/office/drawing/2014/main" id="{9AC315AF-69FE-6DE8-A148-5E0F924CE904}"/>
              </a:ext>
            </a:extLst>
          </p:cNvPr>
          <p:cNvSpPr/>
          <p:nvPr/>
        </p:nvSpPr>
        <p:spPr>
          <a:xfrm>
            <a:off x="189644" y="1526135"/>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02</a:t>
            </a:r>
            <a:endParaRPr lang="en-US" sz="2400" b="1"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22BB9024-ED8C-CEFE-CD96-7084D0B34DD6}"/>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10" name="8 Rectángulo redondeado">
            <a:extLst>
              <a:ext uri="{FF2B5EF4-FFF2-40B4-BE49-F238E27FC236}">
                <a16:creationId xmlns:a16="http://schemas.microsoft.com/office/drawing/2014/main" id="{D268F9EB-37A4-3B91-B11E-B1A037FAE22B}"/>
              </a:ext>
            </a:extLst>
          </p:cNvPr>
          <p:cNvSpPr/>
          <p:nvPr/>
        </p:nvSpPr>
        <p:spPr>
          <a:xfrm>
            <a:off x="189644" y="5070520"/>
            <a:ext cx="6380905" cy="18948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Certificación de Software de MV</a:t>
            </a:r>
          </a:p>
        </p:txBody>
      </p:sp>
      <p:sp>
        <p:nvSpPr>
          <p:cNvPr id="11" name="16 Rectángulo redondeado">
            <a:extLst>
              <a:ext uri="{FF2B5EF4-FFF2-40B4-BE49-F238E27FC236}">
                <a16:creationId xmlns:a16="http://schemas.microsoft.com/office/drawing/2014/main" id="{5033A51E-DDA1-EEA7-4E3B-08A8AFA29274}"/>
              </a:ext>
            </a:extLst>
          </p:cNvPr>
          <p:cNvSpPr/>
          <p:nvPr/>
        </p:nvSpPr>
        <p:spPr>
          <a:xfrm>
            <a:off x="189644" y="5070520"/>
            <a:ext cx="6380905" cy="461664"/>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000" b="1" dirty="0">
                <a:effectLst>
                  <a:outerShdw blurRad="38100" dist="38100" dir="2700000" algn="tl">
                    <a:srgbClr val="000000">
                      <a:alpha val="43137"/>
                    </a:srgbClr>
                  </a:outerShdw>
                </a:effectLst>
              </a:rPr>
              <a:t>Auditoría de Datos de Electores de Máquinas de Votación</a:t>
            </a:r>
          </a:p>
        </p:txBody>
      </p:sp>
      <p:sp>
        <p:nvSpPr>
          <p:cNvPr id="12" name="Flecha: pentágono 11">
            <a:extLst>
              <a:ext uri="{FF2B5EF4-FFF2-40B4-BE49-F238E27FC236}">
                <a16:creationId xmlns:a16="http://schemas.microsoft.com/office/drawing/2014/main" id="{7FF4CE51-88A8-2961-940D-8F1BE1A693CD}"/>
              </a:ext>
            </a:extLst>
          </p:cNvPr>
          <p:cNvSpPr/>
          <p:nvPr/>
        </p:nvSpPr>
        <p:spPr>
          <a:xfrm>
            <a:off x="209939" y="2832991"/>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03</a:t>
            </a:r>
            <a:endParaRPr lang="en-US" sz="2400" b="1" dirty="0">
              <a:effectLst>
                <a:outerShdw blurRad="38100" dist="38100" dir="2700000" algn="tl">
                  <a:srgbClr val="000000">
                    <a:alpha val="43137"/>
                  </a:srgbClr>
                </a:outerShdw>
              </a:effectLst>
            </a:endParaRPr>
          </a:p>
        </p:txBody>
      </p:sp>
      <p:sp>
        <p:nvSpPr>
          <p:cNvPr id="13" name="4 Rectángulo redondeado">
            <a:extLst>
              <a:ext uri="{FF2B5EF4-FFF2-40B4-BE49-F238E27FC236}">
                <a16:creationId xmlns:a16="http://schemas.microsoft.com/office/drawing/2014/main" id="{89943537-22C8-B8B7-E419-837496A3AE93}"/>
              </a:ext>
            </a:extLst>
          </p:cNvPr>
          <p:cNvSpPr/>
          <p:nvPr/>
        </p:nvSpPr>
        <p:spPr>
          <a:xfrm>
            <a:off x="167167" y="4297635"/>
            <a:ext cx="6403382" cy="461664"/>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400" b="1" dirty="0">
                <a:effectLst>
                  <a:outerShdw blurRad="38100" dist="38100" dir="2700000" algn="tl">
                    <a:srgbClr val="000000">
                      <a:alpha val="43137"/>
                    </a:srgbClr>
                  </a:outerShdw>
                </a:effectLst>
              </a:rPr>
              <a:t>Auditoría del Registro Electoral</a:t>
            </a:r>
          </a:p>
        </p:txBody>
      </p:sp>
      <p:sp>
        <p:nvSpPr>
          <p:cNvPr id="14" name="CuadroTexto 13">
            <a:extLst>
              <a:ext uri="{FF2B5EF4-FFF2-40B4-BE49-F238E27FC236}">
                <a16:creationId xmlns:a16="http://schemas.microsoft.com/office/drawing/2014/main" id="{B13E0107-B75B-1DB7-830A-959C333834E2}"/>
              </a:ext>
            </a:extLst>
          </p:cNvPr>
          <p:cNvSpPr txBox="1"/>
          <p:nvPr/>
        </p:nvSpPr>
        <p:spPr>
          <a:xfrm>
            <a:off x="1949532" y="2651372"/>
            <a:ext cx="4872713" cy="1061829"/>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Nombres de héroes de la independencia, santos, nombres extraños en el Registro Electoral..</a:t>
            </a:r>
          </a:p>
        </p:txBody>
      </p:sp>
      <p:sp>
        <p:nvSpPr>
          <p:cNvPr id="15" name="CuadroTexto 14">
            <a:extLst>
              <a:ext uri="{FF2B5EF4-FFF2-40B4-BE49-F238E27FC236}">
                <a16:creationId xmlns:a16="http://schemas.microsoft.com/office/drawing/2014/main" id="{4198BDF3-7BBC-BCC6-4CB6-8DB42CC93F24}"/>
              </a:ext>
            </a:extLst>
          </p:cNvPr>
          <p:cNvSpPr txBox="1"/>
          <p:nvPr/>
        </p:nvSpPr>
        <p:spPr>
          <a:xfrm>
            <a:off x="1949532" y="1505210"/>
            <a:ext cx="4879815"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Cedulas distintas que aparecen con el mismo nombre.</a:t>
            </a:r>
          </a:p>
        </p:txBody>
      </p:sp>
    </p:spTree>
    <p:extLst>
      <p:ext uri="{BB962C8B-B14F-4D97-AF65-F5344CB8AC3E}">
        <p14:creationId xmlns:p14="http://schemas.microsoft.com/office/powerpoint/2010/main" val="23208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F4F62B25-84C1-B446-4859-15EF2B0D3D6D}"/>
              </a:ext>
            </a:extLst>
          </p:cNvPr>
          <p:cNvGrpSpPr/>
          <p:nvPr/>
        </p:nvGrpSpPr>
        <p:grpSpPr>
          <a:xfrm>
            <a:off x="2074458" y="4433283"/>
            <a:ext cx="9457898" cy="415498"/>
            <a:chOff x="2634019" y="1971260"/>
            <a:chExt cx="8297838" cy="626009"/>
          </a:xfrm>
        </p:grpSpPr>
        <p:sp>
          <p:nvSpPr>
            <p:cNvPr id="2" name="10 Rectángulo redondeado">
              <a:extLst>
                <a:ext uri="{FF2B5EF4-FFF2-40B4-BE49-F238E27FC236}">
                  <a16:creationId xmlns:a16="http://schemas.microsoft.com/office/drawing/2014/main" id="{F7D80070-BCE1-4380-3A54-82169E93BBA4}"/>
                </a:ext>
              </a:extLst>
            </p:cNvPr>
            <p:cNvSpPr/>
            <p:nvPr/>
          </p:nvSpPr>
          <p:spPr>
            <a:xfrm>
              <a:off x="2634019" y="1971260"/>
              <a:ext cx="8297838" cy="47656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800" b="1" dirty="0">
                  <a:effectLst>
                    <a:outerShdw blurRad="38100" dist="38100" dir="2700000" algn="tl">
                      <a:srgbClr val="000000">
                        <a:alpha val="43137"/>
                      </a:srgbClr>
                    </a:outerShdw>
                  </a:effectLst>
                </a:rPr>
                <a:t>Auditoría de Verificación de Archivos de Configuración de MV</a:t>
              </a:r>
            </a:p>
          </p:txBody>
        </p:sp>
        <p:sp>
          <p:nvSpPr>
            <p:cNvPr id="4" name="17 Rectángulo redondeado">
              <a:extLst>
                <a:ext uri="{FF2B5EF4-FFF2-40B4-BE49-F238E27FC236}">
                  <a16:creationId xmlns:a16="http://schemas.microsoft.com/office/drawing/2014/main" id="{F05977F1-32C1-1E9C-8E3E-DB3E1EEB9F51}"/>
                </a:ext>
              </a:extLst>
            </p:cNvPr>
            <p:cNvSpPr/>
            <p:nvPr/>
          </p:nvSpPr>
          <p:spPr>
            <a:xfrm>
              <a:off x="2634019" y="1971260"/>
              <a:ext cx="8297838" cy="626009"/>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800" b="1" dirty="0">
                  <a:effectLst>
                    <a:outerShdw blurRad="38100" dist="38100" dir="2700000" algn="tl">
                      <a:srgbClr val="000000">
                        <a:alpha val="43137"/>
                      </a:srgbClr>
                    </a:outerShdw>
                  </a:effectLst>
                </a:rPr>
                <a:t>Auditoría de Certificación de Software de MV</a:t>
              </a:r>
            </a:p>
          </p:txBody>
        </p:sp>
      </p:grpSp>
      <p:grpSp>
        <p:nvGrpSpPr>
          <p:cNvPr id="11" name="Grupo 10">
            <a:extLst>
              <a:ext uri="{FF2B5EF4-FFF2-40B4-BE49-F238E27FC236}">
                <a16:creationId xmlns:a16="http://schemas.microsoft.com/office/drawing/2014/main" id="{615E5821-338D-5065-F670-5B8E061556AC}"/>
              </a:ext>
            </a:extLst>
          </p:cNvPr>
          <p:cNvGrpSpPr/>
          <p:nvPr/>
        </p:nvGrpSpPr>
        <p:grpSpPr>
          <a:xfrm>
            <a:off x="2074458" y="5007390"/>
            <a:ext cx="9457898" cy="415498"/>
            <a:chOff x="2634019" y="3113480"/>
            <a:chExt cx="8297838" cy="626009"/>
          </a:xfrm>
        </p:grpSpPr>
        <p:sp>
          <p:nvSpPr>
            <p:cNvPr id="3" name="12 Rectángulo redondeado">
              <a:extLst>
                <a:ext uri="{FF2B5EF4-FFF2-40B4-BE49-F238E27FC236}">
                  <a16:creationId xmlns:a16="http://schemas.microsoft.com/office/drawing/2014/main" id="{62E627A2-83D3-3C86-5E90-FEBF6F53D4F8}"/>
                </a:ext>
              </a:extLst>
            </p:cNvPr>
            <p:cNvSpPr/>
            <p:nvPr/>
          </p:nvSpPr>
          <p:spPr>
            <a:xfrm>
              <a:off x="2634019" y="3113480"/>
              <a:ext cx="8297838" cy="626009"/>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800" b="1" dirty="0">
                  <a:effectLst>
                    <a:outerShdw blurRad="38100" dist="38100" dir="2700000" algn="tl">
                      <a:srgbClr val="000000">
                        <a:alpha val="43137"/>
                      </a:srgbClr>
                    </a:outerShdw>
                  </a:effectLst>
                </a:rPr>
                <a:t>Auditoría de Cuadernos de Votación Impresos</a:t>
              </a:r>
            </a:p>
          </p:txBody>
        </p:sp>
        <p:sp>
          <p:nvSpPr>
            <p:cNvPr id="5" name="18 Rectángulo redondeado">
              <a:extLst>
                <a:ext uri="{FF2B5EF4-FFF2-40B4-BE49-F238E27FC236}">
                  <a16:creationId xmlns:a16="http://schemas.microsoft.com/office/drawing/2014/main" id="{4A5894F8-9682-5A11-AB9D-A1DD5228F409}"/>
                </a:ext>
              </a:extLst>
            </p:cNvPr>
            <p:cNvSpPr/>
            <p:nvPr/>
          </p:nvSpPr>
          <p:spPr>
            <a:xfrm>
              <a:off x="2634019" y="3113480"/>
              <a:ext cx="8297838" cy="626009"/>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2800" b="1" dirty="0">
                  <a:effectLst>
                    <a:outerShdw blurRad="38100" dist="38100" dir="2700000" algn="tl">
                      <a:srgbClr val="000000">
                        <a:alpha val="43137"/>
                      </a:srgbClr>
                    </a:outerShdw>
                  </a:effectLst>
                </a:rPr>
                <a:t>Auditoría de Verificación de Archivos de Configuración de MV</a:t>
              </a:r>
            </a:p>
          </p:txBody>
        </p:sp>
      </p:grpSp>
      <p:sp>
        <p:nvSpPr>
          <p:cNvPr id="6" name="CuadroTexto 5">
            <a:extLst>
              <a:ext uri="{FF2B5EF4-FFF2-40B4-BE49-F238E27FC236}">
                <a16:creationId xmlns:a16="http://schemas.microsoft.com/office/drawing/2014/main" id="{A360B6E6-4090-A98D-7CFD-E047E8C73E87}"/>
              </a:ext>
            </a:extLst>
          </p:cNvPr>
          <p:cNvSpPr txBox="1"/>
          <p:nvPr/>
        </p:nvSpPr>
        <p:spPr>
          <a:xfrm>
            <a:off x="3334872" y="161776"/>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7" name="Flecha: pentágono 6">
            <a:extLst>
              <a:ext uri="{FF2B5EF4-FFF2-40B4-BE49-F238E27FC236}">
                <a16:creationId xmlns:a16="http://schemas.microsoft.com/office/drawing/2014/main" id="{3241AC7C-5216-7659-9C7E-3B74725F3FEB}"/>
              </a:ext>
            </a:extLst>
          </p:cNvPr>
          <p:cNvSpPr/>
          <p:nvPr/>
        </p:nvSpPr>
        <p:spPr>
          <a:xfrm>
            <a:off x="250280" y="771019"/>
            <a:ext cx="1600200" cy="560330"/>
          </a:xfrm>
          <a:prstGeom prst="homePlate">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MITO 04</a:t>
            </a:r>
            <a:endParaRPr lang="en-US" sz="24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FFA2EAFD-206B-CA26-DE26-4CD6C91C91DB}"/>
              </a:ext>
            </a:extLst>
          </p:cNvPr>
          <p:cNvSpPr txBox="1"/>
          <p:nvPr/>
        </p:nvSpPr>
        <p:spPr>
          <a:xfrm>
            <a:off x="1968233" y="83574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máquina de votación cambia el voto</a:t>
            </a:r>
          </a:p>
        </p:txBody>
      </p:sp>
      <p:sp>
        <p:nvSpPr>
          <p:cNvPr id="9" name="10 Rectángulo redondeado">
            <a:extLst>
              <a:ext uri="{FF2B5EF4-FFF2-40B4-BE49-F238E27FC236}">
                <a16:creationId xmlns:a16="http://schemas.microsoft.com/office/drawing/2014/main" id="{D5D6F4DE-D94F-83A1-AE1A-4CE02B683D43}"/>
              </a:ext>
            </a:extLst>
          </p:cNvPr>
          <p:cNvSpPr/>
          <p:nvPr/>
        </p:nvSpPr>
        <p:spPr>
          <a:xfrm>
            <a:off x="2074458" y="5579231"/>
            <a:ext cx="9457897" cy="415498"/>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r>
              <a:rPr lang="es-VE" sz="2800" b="1" dirty="0">
                <a:effectLst>
                  <a:outerShdw blurRad="38100" dist="38100" dir="2700000" algn="tl">
                    <a:srgbClr val="000000">
                      <a:alpha val="43137"/>
                    </a:srgbClr>
                  </a:outerShdw>
                </a:effectLst>
              </a:rPr>
              <a:t>Auditoría de Producción de MV</a:t>
            </a:r>
          </a:p>
        </p:txBody>
      </p:sp>
      <p:grpSp>
        <p:nvGrpSpPr>
          <p:cNvPr id="12" name="Grupo 11">
            <a:extLst>
              <a:ext uri="{FF2B5EF4-FFF2-40B4-BE49-F238E27FC236}">
                <a16:creationId xmlns:a16="http://schemas.microsoft.com/office/drawing/2014/main" id="{4D736C4F-CC6C-EB6C-266D-8E4A15E676CE}"/>
              </a:ext>
            </a:extLst>
          </p:cNvPr>
          <p:cNvGrpSpPr/>
          <p:nvPr/>
        </p:nvGrpSpPr>
        <p:grpSpPr>
          <a:xfrm>
            <a:off x="250280" y="1425260"/>
            <a:ext cx="11558779" cy="560330"/>
            <a:chOff x="250280" y="1853959"/>
            <a:chExt cx="11558779" cy="560330"/>
          </a:xfrm>
        </p:grpSpPr>
        <p:sp>
          <p:nvSpPr>
            <p:cNvPr id="13" name="CuadroTexto 12">
              <a:extLst>
                <a:ext uri="{FF2B5EF4-FFF2-40B4-BE49-F238E27FC236}">
                  <a16:creationId xmlns:a16="http://schemas.microsoft.com/office/drawing/2014/main" id="{8F889E37-A7DD-D2FB-C7D9-745F76993970}"/>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puede conocer como vota cada elector (el voto no es secreto)</a:t>
              </a:r>
            </a:p>
          </p:txBody>
        </p:sp>
        <p:sp>
          <p:nvSpPr>
            <p:cNvPr id="14" name="Flecha: pentágono 13">
              <a:extLst>
                <a:ext uri="{FF2B5EF4-FFF2-40B4-BE49-F238E27FC236}">
                  <a16:creationId xmlns:a16="http://schemas.microsoft.com/office/drawing/2014/main" id="{7FC2D0F8-D7F5-87ED-D0D3-FADDC1BC028E}"/>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05</a:t>
              </a:r>
              <a:endParaRPr lang="en-US" sz="2400" b="1" dirty="0">
                <a:effectLst>
                  <a:outerShdw blurRad="38100" dist="38100" dir="2700000" algn="tl">
                    <a:srgbClr val="000000">
                      <a:alpha val="43137"/>
                    </a:srgbClr>
                  </a:outerShdw>
                </a:effectLst>
              </a:endParaRPr>
            </a:p>
          </p:txBody>
        </p:sp>
      </p:grpSp>
      <p:grpSp>
        <p:nvGrpSpPr>
          <p:cNvPr id="15" name="Grupo 14">
            <a:extLst>
              <a:ext uri="{FF2B5EF4-FFF2-40B4-BE49-F238E27FC236}">
                <a16:creationId xmlns:a16="http://schemas.microsoft.com/office/drawing/2014/main" id="{180E38C9-840E-4A0A-86FA-657E03426FA1}"/>
              </a:ext>
            </a:extLst>
          </p:cNvPr>
          <p:cNvGrpSpPr/>
          <p:nvPr/>
        </p:nvGrpSpPr>
        <p:grpSpPr>
          <a:xfrm>
            <a:off x="250280" y="3521052"/>
            <a:ext cx="11558779" cy="738664"/>
            <a:chOff x="250280" y="1228221"/>
            <a:chExt cx="11558779" cy="738664"/>
          </a:xfrm>
        </p:grpSpPr>
        <p:sp>
          <p:nvSpPr>
            <p:cNvPr id="16" name="CuadroTexto 15">
              <a:extLst>
                <a:ext uri="{FF2B5EF4-FFF2-40B4-BE49-F238E27FC236}">
                  <a16:creationId xmlns:a16="http://schemas.microsoft.com/office/drawing/2014/main" id="{CA4C3D8F-29D9-3706-20F8-2ABE67F971E6}"/>
                </a:ext>
              </a:extLst>
            </p:cNvPr>
            <p:cNvSpPr txBox="1"/>
            <p:nvPr/>
          </p:nvSpPr>
          <p:spPr>
            <a:xfrm>
              <a:off x="1968230" y="1228221"/>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 se sortea la máquina o las máquinas de votación antes del cierre del acto de votación para la verificación ciudadana se manipula el resultado.</a:t>
              </a:r>
            </a:p>
          </p:txBody>
        </p:sp>
        <p:sp>
          <p:nvSpPr>
            <p:cNvPr id="17" name="Flecha: pentágono 16">
              <a:extLst>
                <a:ext uri="{FF2B5EF4-FFF2-40B4-BE49-F238E27FC236}">
                  <a16:creationId xmlns:a16="http://schemas.microsoft.com/office/drawing/2014/main" id="{6D575919-BAF4-F2E5-CA20-82610C0B228C}"/>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08</a:t>
              </a:r>
              <a:endParaRPr lang="en-US" sz="2400" b="1" dirty="0">
                <a:effectLst>
                  <a:outerShdw blurRad="38100" dist="38100" dir="2700000" algn="tl">
                    <a:srgbClr val="000000">
                      <a:alpha val="43137"/>
                    </a:srgbClr>
                  </a:outerShdw>
                </a:effectLst>
              </a:endParaRPr>
            </a:p>
          </p:txBody>
        </p:sp>
      </p:grpSp>
      <p:grpSp>
        <p:nvGrpSpPr>
          <p:cNvPr id="18" name="Grupo 17">
            <a:extLst>
              <a:ext uri="{FF2B5EF4-FFF2-40B4-BE49-F238E27FC236}">
                <a16:creationId xmlns:a16="http://schemas.microsoft.com/office/drawing/2014/main" id="{3CCBB983-8C88-FBC3-5510-200125324C30}"/>
              </a:ext>
            </a:extLst>
          </p:cNvPr>
          <p:cNvGrpSpPr/>
          <p:nvPr/>
        </p:nvGrpSpPr>
        <p:grpSpPr>
          <a:xfrm>
            <a:off x="250280" y="2860892"/>
            <a:ext cx="11558779" cy="560330"/>
            <a:chOff x="250280" y="1853959"/>
            <a:chExt cx="11558779" cy="560330"/>
          </a:xfrm>
        </p:grpSpPr>
        <p:sp>
          <p:nvSpPr>
            <p:cNvPr id="19" name="CuadroTexto 18">
              <a:extLst>
                <a:ext uri="{FF2B5EF4-FFF2-40B4-BE49-F238E27FC236}">
                  <a16:creationId xmlns:a16="http://schemas.microsoft.com/office/drawing/2014/main" id="{BC8DC4E6-9630-1D5E-2226-A550ACA96F8C}"/>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Software es manipulado por Hackers</a:t>
              </a:r>
            </a:p>
          </p:txBody>
        </p:sp>
        <p:sp>
          <p:nvSpPr>
            <p:cNvPr id="20" name="Flecha: pentágono 19">
              <a:extLst>
                <a:ext uri="{FF2B5EF4-FFF2-40B4-BE49-F238E27FC236}">
                  <a16:creationId xmlns:a16="http://schemas.microsoft.com/office/drawing/2014/main" id="{169D3CBA-4412-8CDB-7A3E-D8A249B2FDD9}"/>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07</a:t>
              </a:r>
              <a:endParaRPr lang="en-US" sz="2400" b="1" dirty="0">
                <a:effectLst>
                  <a:outerShdw blurRad="38100" dist="38100" dir="2700000" algn="tl">
                    <a:srgbClr val="000000">
                      <a:alpha val="43137"/>
                    </a:srgbClr>
                  </a:outerShdw>
                </a:effectLst>
              </a:endParaRPr>
            </a:p>
          </p:txBody>
        </p:sp>
      </p:grpSp>
      <p:grpSp>
        <p:nvGrpSpPr>
          <p:cNvPr id="24" name="Grupo 23">
            <a:extLst>
              <a:ext uri="{FF2B5EF4-FFF2-40B4-BE49-F238E27FC236}">
                <a16:creationId xmlns:a16="http://schemas.microsoft.com/office/drawing/2014/main" id="{4173AB2F-0212-D8E2-C794-856D3DBD70DA}"/>
              </a:ext>
            </a:extLst>
          </p:cNvPr>
          <p:cNvGrpSpPr/>
          <p:nvPr/>
        </p:nvGrpSpPr>
        <p:grpSpPr>
          <a:xfrm>
            <a:off x="250280" y="2037141"/>
            <a:ext cx="11558779" cy="738664"/>
            <a:chOff x="250280" y="2037141"/>
            <a:chExt cx="11558779" cy="738664"/>
          </a:xfrm>
        </p:grpSpPr>
        <p:sp>
          <p:nvSpPr>
            <p:cNvPr id="22" name="CuadroTexto 21">
              <a:extLst>
                <a:ext uri="{FF2B5EF4-FFF2-40B4-BE49-F238E27FC236}">
                  <a16:creationId xmlns:a16="http://schemas.microsoft.com/office/drawing/2014/main" id="{3135B6A5-9BB2-1768-81FD-07EB6327E822}"/>
                </a:ext>
              </a:extLst>
            </p:cNvPr>
            <p:cNvSpPr txBox="1"/>
            <p:nvPr/>
          </p:nvSpPr>
          <p:spPr>
            <a:xfrm>
              <a:off x="1968230" y="2037141"/>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 las Auditorias no son confiables porque después de la Auditoria se manipula el software</a:t>
              </a:r>
            </a:p>
          </p:txBody>
        </p:sp>
        <p:sp>
          <p:nvSpPr>
            <p:cNvPr id="23" name="Flecha: pentágono 22">
              <a:extLst>
                <a:ext uri="{FF2B5EF4-FFF2-40B4-BE49-F238E27FC236}">
                  <a16:creationId xmlns:a16="http://schemas.microsoft.com/office/drawing/2014/main" id="{D9313FDC-C76C-ABDB-3482-A890298AD7CC}"/>
                </a:ext>
              </a:extLst>
            </p:cNvPr>
            <p:cNvSpPr/>
            <p:nvPr/>
          </p:nvSpPr>
          <p:spPr>
            <a:xfrm>
              <a:off x="250280" y="2099012"/>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06</a:t>
              </a:r>
              <a:endParaRPr lang="en-US" sz="2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7727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2" name="Rectangle 10">
            <a:extLst>
              <a:ext uri="{FF2B5EF4-FFF2-40B4-BE49-F238E27FC236}">
                <a16:creationId xmlns:a16="http://schemas.microsoft.com/office/drawing/2014/main" id="{EE45188B-8921-D049-8E4C-90DC3EEFD8D1}"/>
              </a:ext>
            </a:extLst>
          </p:cNvPr>
          <p:cNvSpPr/>
          <p:nvPr/>
        </p:nvSpPr>
        <p:spPr>
          <a:xfrm>
            <a:off x="1650130" y="1890188"/>
            <a:ext cx="8529638" cy="666750"/>
          </a:xfrm>
          <a:prstGeom prst="rect">
            <a:avLst/>
          </a:prstGeom>
          <a:solidFill>
            <a:schemeClr val="accent5">
              <a:lumMod val="60000"/>
              <a:lumOff val="40000"/>
            </a:schemeClr>
          </a:soli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s-VE"/>
          </a:p>
        </p:txBody>
      </p:sp>
      <p:sp>
        <p:nvSpPr>
          <p:cNvPr id="7" name="TextBox 5">
            <a:extLst>
              <a:ext uri="{FF2B5EF4-FFF2-40B4-BE49-F238E27FC236}">
                <a16:creationId xmlns:a16="http://schemas.microsoft.com/office/drawing/2014/main" id="{17ABF331-A598-B5B5-DC32-96E0FB7EAEED}"/>
              </a:ext>
            </a:extLst>
          </p:cNvPr>
          <p:cNvSpPr txBox="1"/>
          <p:nvPr/>
        </p:nvSpPr>
        <p:spPr>
          <a:xfrm>
            <a:off x="1791419" y="2075927"/>
            <a:ext cx="1455737" cy="3079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defRPr/>
            </a:pPr>
            <a:r>
              <a:rPr lang="es-VE" sz="1400" b="1" dirty="0">
                <a:solidFill>
                  <a:schemeClr val="bg1"/>
                </a:solidFill>
              </a:rPr>
              <a:t>Clave CNE (DGI)</a:t>
            </a:r>
          </a:p>
        </p:txBody>
      </p:sp>
      <p:sp>
        <p:nvSpPr>
          <p:cNvPr id="8" name="TextBox 6">
            <a:extLst>
              <a:ext uri="{FF2B5EF4-FFF2-40B4-BE49-F238E27FC236}">
                <a16:creationId xmlns:a16="http://schemas.microsoft.com/office/drawing/2014/main" id="{83E55DEB-57E2-E562-D6B7-3FEEDD076C49}"/>
              </a:ext>
            </a:extLst>
          </p:cNvPr>
          <p:cNvSpPr txBox="1"/>
          <p:nvPr/>
        </p:nvSpPr>
        <p:spPr>
          <a:xfrm>
            <a:off x="3323355" y="2074339"/>
            <a:ext cx="1455738" cy="3079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defRPr/>
            </a:pPr>
            <a:r>
              <a:rPr lang="es-VE" sz="1400" b="1" dirty="0">
                <a:solidFill>
                  <a:schemeClr val="bg1"/>
                </a:solidFill>
              </a:rPr>
              <a:t>Clave CNE (DSE)</a:t>
            </a:r>
          </a:p>
        </p:txBody>
      </p:sp>
      <p:sp>
        <p:nvSpPr>
          <p:cNvPr id="9" name="TextBox 7">
            <a:extLst>
              <a:ext uri="{FF2B5EF4-FFF2-40B4-BE49-F238E27FC236}">
                <a16:creationId xmlns:a16="http://schemas.microsoft.com/office/drawing/2014/main" id="{79843E9D-7693-E1EC-B5F2-E886763563ED}"/>
              </a:ext>
            </a:extLst>
          </p:cNvPr>
          <p:cNvSpPr txBox="1"/>
          <p:nvPr/>
        </p:nvSpPr>
        <p:spPr>
          <a:xfrm>
            <a:off x="4921969" y="2074339"/>
            <a:ext cx="1455737" cy="307975"/>
          </a:xfrm>
          <a:prstGeom prst="rect">
            <a:avLst/>
          </a:prstGeom>
          <a:gradFill>
            <a:gsLst>
              <a:gs pos="0">
                <a:srgbClr val="0000F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defRPr/>
            </a:pPr>
            <a:r>
              <a:rPr lang="es-VE" sz="1400" b="1" dirty="0">
                <a:solidFill>
                  <a:schemeClr val="bg1"/>
                </a:solidFill>
              </a:rPr>
              <a:t>Clave Partido 1</a:t>
            </a:r>
          </a:p>
        </p:txBody>
      </p:sp>
      <p:sp>
        <p:nvSpPr>
          <p:cNvPr id="10" name="TextBox 8">
            <a:extLst>
              <a:ext uri="{FF2B5EF4-FFF2-40B4-BE49-F238E27FC236}">
                <a16:creationId xmlns:a16="http://schemas.microsoft.com/office/drawing/2014/main" id="{124B8FC0-7EB7-E436-826A-5FFF0ED823C3}"/>
              </a:ext>
            </a:extLst>
          </p:cNvPr>
          <p:cNvSpPr txBox="1"/>
          <p:nvPr/>
        </p:nvSpPr>
        <p:spPr>
          <a:xfrm>
            <a:off x="6507880" y="2074339"/>
            <a:ext cx="1455738" cy="307975"/>
          </a:xfrm>
          <a:prstGeom prst="rect">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defRPr/>
            </a:pPr>
            <a:r>
              <a:rPr lang="es-VE" sz="1400" b="1" dirty="0">
                <a:solidFill>
                  <a:schemeClr val="bg1"/>
                </a:solidFill>
              </a:rPr>
              <a:t>Clave Partido 2</a:t>
            </a:r>
          </a:p>
        </p:txBody>
      </p:sp>
      <p:sp>
        <p:nvSpPr>
          <p:cNvPr id="11" name="TextBox 9">
            <a:extLst>
              <a:ext uri="{FF2B5EF4-FFF2-40B4-BE49-F238E27FC236}">
                <a16:creationId xmlns:a16="http://schemas.microsoft.com/office/drawing/2014/main" id="{CD577E4F-3D53-E0B1-2713-6F7F2C417DBD}"/>
              </a:ext>
            </a:extLst>
          </p:cNvPr>
          <p:cNvSpPr txBox="1"/>
          <p:nvPr/>
        </p:nvSpPr>
        <p:spPr>
          <a:xfrm>
            <a:off x="8592269" y="2075927"/>
            <a:ext cx="1455737" cy="307975"/>
          </a:xfrm>
          <a:prstGeom prst="rect">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defRPr/>
            </a:pPr>
            <a:r>
              <a:rPr lang="es-VE" sz="1400" dirty="0">
                <a:solidFill>
                  <a:srgbClr val="000000"/>
                </a:solidFill>
              </a:rPr>
              <a:t>Clave Partido n</a:t>
            </a:r>
          </a:p>
        </p:txBody>
      </p:sp>
      <p:sp>
        <p:nvSpPr>
          <p:cNvPr id="12" name="Down Arrow 12">
            <a:extLst>
              <a:ext uri="{FF2B5EF4-FFF2-40B4-BE49-F238E27FC236}">
                <a16:creationId xmlns:a16="http://schemas.microsoft.com/office/drawing/2014/main" id="{B4CACA2A-6972-5A96-F321-A462441ACB47}"/>
              </a:ext>
            </a:extLst>
          </p:cNvPr>
          <p:cNvSpPr/>
          <p:nvPr/>
        </p:nvSpPr>
        <p:spPr>
          <a:xfrm>
            <a:off x="1921919" y="2793273"/>
            <a:ext cx="1258976" cy="700718"/>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s-VE" sz="1400" b="1" dirty="0"/>
              <a:t>HASH</a:t>
            </a:r>
          </a:p>
        </p:txBody>
      </p:sp>
      <p:sp>
        <p:nvSpPr>
          <p:cNvPr id="13" name="Down Arrow 13">
            <a:extLst>
              <a:ext uri="{FF2B5EF4-FFF2-40B4-BE49-F238E27FC236}">
                <a16:creationId xmlns:a16="http://schemas.microsoft.com/office/drawing/2014/main" id="{A5BB2726-5D34-60AC-A480-41DC35071F95}"/>
              </a:ext>
            </a:extLst>
          </p:cNvPr>
          <p:cNvSpPr/>
          <p:nvPr/>
        </p:nvSpPr>
        <p:spPr>
          <a:xfrm>
            <a:off x="3486611" y="2793273"/>
            <a:ext cx="1258976" cy="700718"/>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s-VE" sz="1400" b="1" dirty="0"/>
              <a:t>HASH</a:t>
            </a:r>
          </a:p>
        </p:txBody>
      </p:sp>
      <p:sp>
        <p:nvSpPr>
          <p:cNvPr id="14" name="Down Arrow 14">
            <a:extLst>
              <a:ext uri="{FF2B5EF4-FFF2-40B4-BE49-F238E27FC236}">
                <a16:creationId xmlns:a16="http://schemas.microsoft.com/office/drawing/2014/main" id="{8D876A9A-EBA2-5B72-B3E1-F1435A1E91AD}"/>
              </a:ext>
            </a:extLst>
          </p:cNvPr>
          <p:cNvSpPr/>
          <p:nvPr/>
        </p:nvSpPr>
        <p:spPr>
          <a:xfrm>
            <a:off x="6857723" y="2818436"/>
            <a:ext cx="1258976" cy="700718"/>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s-VE" sz="1400" b="1" dirty="0"/>
              <a:t>HASH</a:t>
            </a:r>
          </a:p>
        </p:txBody>
      </p:sp>
      <p:sp>
        <p:nvSpPr>
          <p:cNvPr id="15" name="Left Brace 15">
            <a:extLst>
              <a:ext uri="{FF2B5EF4-FFF2-40B4-BE49-F238E27FC236}">
                <a16:creationId xmlns:a16="http://schemas.microsoft.com/office/drawing/2014/main" id="{C0D8C79D-2ABE-AF29-599C-9A18154A5054}"/>
              </a:ext>
            </a:extLst>
          </p:cNvPr>
          <p:cNvSpPr/>
          <p:nvPr/>
        </p:nvSpPr>
        <p:spPr>
          <a:xfrm rot="16200000">
            <a:off x="7366718" y="112189"/>
            <a:ext cx="236538" cy="512603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VE"/>
          </a:p>
        </p:txBody>
      </p:sp>
      <p:sp>
        <p:nvSpPr>
          <p:cNvPr id="16" name="TextBox 16">
            <a:extLst>
              <a:ext uri="{FF2B5EF4-FFF2-40B4-BE49-F238E27FC236}">
                <a16:creationId xmlns:a16="http://schemas.microsoft.com/office/drawing/2014/main" id="{19EFC25B-DB95-BC1F-3A45-D11EBB354826}"/>
              </a:ext>
            </a:extLst>
          </p:cNvPr>
          <p:cNvSpPr txBox="1"/>
          <p:nvPr/>
        </p:nvSpPr>
        <p:spPr>
          <a:xfrm>
            <a:off x="1791319" y="3519156"/>
            <a:ext cx="1456034" cy="30777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es-VE" sz="1400" b="1" dirty="0">
                <a:solidFill>
                  <a:schemeClr val="bg1"/>
                </a:solidFill>
              </a:rPr>
              <a:t>Hash Clave DGI</a:t>
            </a:r>
          </a:p>
        </p:txBody>
      </p:sp>
      <p:sp>
        <p:nvSpPr>
          <p:cNvPr id="17" name="TextBox 17">
            <a:extLst>
              <a:ext uri="{FF2B5EF4-FFF2-40B4-BE49-F238E27FC236}">
                <a16:creationId xmlns:a16="http://schemas.microsoft.com/office/drawing/2014/main" id="{3C8E89B2-4AFC-19FF-9155-70FF3E3FF61E}"/>
              </a:ext>
            </a:extLst>
          </p:cNvPr>
          <p:cNvSpPr txBox="1"/>
          <p:nvPr/>
        </p:nvSpPr>
        <p:spPr>
          <a:xfrm>
            <a:off x="3323117" y="3517667"/>
            <a:ext cx="1456034" cy="30777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es-VE" sz="1400" b="1" dirty="0">
                <a:solidFill>
                  <a:schemeClr val="bg1"/>
                </a:solidFill>
              </a:rPr>
              <a:t>Hash Clave DSE</a:t>
            </a:r>
          </a:p>
        </p:txBody>
      </p:sp>
      <p:sp>
        <p:nvSpPr>
          <p:cNvPr id="18" name="TextBox 18">
            <a:extLst>
              <a:ext uri="{FF2B5EF4-FFF2-40B4-BE49-F238E27FC236}">
                <a16:creationId xmlns:a16="http://schemas.microsoft.com/office/drawing/2014/main" id="{968E6320-7A3F-69B5-BCD1-0D13AA0F39C1}"/>
              </a:ext>
            </a:extLst>
          </p:cNvPr>
          <p:cNvSpPr txBox="1"/>
          <p:nvPr/>
        </p:nvSpPr>
        <p:spPr>
          <a:xfrm>
            <a:off x="4921469" y="3517667"/>
            <a:ext cx="5131519" cy="30777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es-VE" sz="1400" b="1" dirty="0">
                <a:solidFill>
                  <a:schemeClr val="bg1"/>
                </a:solidFill>
              </a:rPr>
              <a:t>Hash Clave Todos los Partidos</a:t>
            </a:r>
          </a:p>
        </p:txBody>
      </p:sp>
      <p:sp>
        <p:nvSpPr>
          <p:cNvPr id="19" name="Left Brace 19">
            <a:extLst>
              <a:ext uri="{FF2B5EF4-FFF2-40B4-BE49-F238E27FC236}">
                <a16:creationId xmlns:a16="http://schemas.microsoft.com/office/drawing/2014/main" id="{CC279D59-EADC-2FC8-BDD3-6A56A9CB6532}"/>
              </a:ext>
            </a:extLst>
          </p:cNvPr>
          <p:cNvSpPr/>
          <p:nvPr/>
        </p:nvSpPr>
        <p:spPr>
          <a:xfrm rot="16200000">
            <a:off x="5848275" y="-229917"/>
            <a:ext cx="142875" cy="825658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VE" b="1">
              <a:solidFill>
                <a:schemeClr val="bg1"/>
              </a:solidFill>
            </a:endParaRPr>
          </a:p>
        </p:txBody>
      </p:sp>
      <p:sp>
        <p:nvSpPr>
          <p:cNvPr id="20" name="Down Arrow 20">
            <a:extLst>
              <a:ext uri="{FF2B5EF4-FFF2-40B4-BE49-F238E27FC236}">
                <a16:creationId xmlns:a16="http://schemas.microsoft.com/office/drawing/2014/main" id="{018206AE-FD10-805C-1E55-B465836CC7FC}"/>
              </a:ext>
            </a:extLst>
          </p:cNvPr>
          <p:cNvSpPr/>
          <p:nvPr/>
        </p:nvSpPr>
        <p:spPr>
          <a:xfrm>
            <a:off x="5291345" y="4054758"/>
            <a:ext cx="1258976" cy="700718"/>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s-VE" sz="1400" b="1" dirty="0"/>
              <a:t>HASH</a:t>
            </a:r>
          </a:p>
        </p:txBody>
      </p:sp>
      <p:sp>
        <p:nvSpPr>
          <p:cNvPr id="21" name="TextBox 21">
            <a:extLst>
              <a:ext uri="{FF2B5EF4-FFF2-40B4-BE49-F238E27FC236}">
                <a16:creationId xmlns:a16="http://schemas.microsoft.com/office/drawing/2014/main" id="{9F8B7ABB-4F7F-AFDC-D39A-BF40C4832C56}"/>
              </a:ext>
            </a:extLst>
          </p:cNvPr>
          <p:cNvSpPr txBox="1"/>
          <p:nvPr/>
        </p:nvSpPr>
        <p:spPr>
          <a:xfrm>
            <a:off x="5186908" y="4851493"/>
            <a:ext cx="1456034" cy="30777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es-VE" sz="1400" b="1" dirty="0">
                <a:solidFill>
                  <a:schemeClr val="bg1"/>
                </a:solidFill>
              </a:rPr>
              <a:t>CPP</a:t>
            </a:r>
          </a:p>
        </p:txBody>
      </p:sp>
      <p:sp>
        <p:nvSpPr>
          <p:cNvPr id="22" name="TextBox 22">
            <a:extLst>
              <a:ext uri="{FF2B5EF4-FFF2-40B4-BE49-F238E27FC236}">
                <a16:creationId xmlns:a16="http://schemas.microsoft.com/office/drawing/2014/main" id="{7505BA63-D20C-BE1F-2301-93F4564A9D39}"/>
              </a:ext>
            </a:extLst>
          </p:cNvPr>
          <p:cNvSpPr txBox="1">
            <a:spLocks noChangeArrowheads="1"/>
          </p:cNvSpPr>
          <p:nvPr/>
        </p:nvSpPr>
        <p:spPr bwMode="auto">
          <a:xfrm>
            <a:off x="6915869" y="4249508"/>
            <a:ext cx="4431004" cy="1708160"/>
          </a:xfrm>
          <a:prstGeom prst="rect">
            <a:avLst/>
          </a:prstGeom>
          <a:solidFill>
            <a:schemeClr val="bg1"/>
          </a:solidFill>
          <a:ln w="57150">
            <a:solidFill>
              <a:srgbClr val="000000"/>
            </a:solidFill>
            <a:miter lim="800000"/>
            <a:headEnd/>
            <a:tailEnd/>
          </a:ln>
          <a:effectLst>
            <a:glow rad="63500">
              <a:schemeClr val="accent1">
                <a:satMod val="175000"/>
                <a:alpha val="40000"/>
              </a:schemeClr>
            </a:glow>
            <a:outerShdw blurRad="76200" dir="13500000" sy="23000" kx="1200000" algn="br" rotWithShape="0">
              <a:prstClr val="black">
                <a:alpha val="2000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VE" altLang="es-VE" sz="2100" b="1" dirty="0"/>
              <a:t>No es posible determinar las claves de los Partidos Políticos a partir del CPP</a:t>
            </a:r>
          </a:p>
          <a:p>
            <a:pPr eaLnBrk="1" hangingPunct="1">
              <a:spcBef>
                <a:spcPct val="0"/>
              </a:spcBef>
              <a:buFontTx/>
              <a:buNone/>
            </a:pPr>
            <a:r>
              <a:rPr lang="es-VE" altLang="es-VE" sz="2100" b="1" dirty="0"/>
              <a:t>La única forma de reconstruir el CPP es que TODOS los integrantes coloques sus claves</a:t>
            </a:r>
          </a:p>
        </p:txBody>
      </p:sp>
      <p:sp>
        <p:nvSpPr>
          <p:cNvPr id="23" name="5 Rectángulo redondeado">
            <a:extLst>
              <a:ext uri="{FF2B5EF4-FFF2-40B4-BE49-F238E27FC236}">
                <a16:creationId xmlns:a16="http://schemas.microsoft.com/office/drawing/2014/main" id="{43F32A89-E7FF-F4D8-CC93-E49506E30967}"/>
              </a:ext>
            </a:extLst>
          </p:cNvPr>
          <p:cNvSpPr/>
          <p:nvPr/>
        </p:nvSpPr>
        <p:spPr>
          <a:xfrm>
            <a:off x="3962712" y="1016867"/>
            <a:ext cx="3374250" cy="504056"/>
          </a:xfrm>
          <a:prstGeom prst="roundRect">
            <a:avLst/>
          </a:prstGeom>
          <a:solidFill>
            <a:srgbClr val="C00000"/>
          </a:solidFill>
          <a:ln>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s-VE" sz="2400" b="1" dirty="0"/>
              <a:t>Clave Compartida</a:t>
            </a:r>
          </a:p>
        </p:txBody>
      </p:sp>
    </p:spTree>
    <p:extLst>
      <p:ext uri="{BB962C8B-B14F-4D97-AF65-F5344CB8AC3E}">
        <p14:creationId xmlns:p14="http://schemas.microsoft.com/office/powerpoint/2010/main" val="4067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1173629"/>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Debe hacerse revisión de todas las mesas en la verificación ciudadana, porque la revisión de una parte está sesgada.</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09</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E8A3AA78-0069-91C0-50BE-1F5B845A42D0}"/>
              </a:ext>
            </a:extLst>
          </p:cNvPr>
          <p:cNvGrpSpPr/>
          <p:nvPr/>
        </p:nvGrpSpPr>
        <p:grpSpPr>
          <a:xfrm>
            <a:off x="3901440" y="2276983"/>
            <a:ext cx="4556760" cy="3520440"/>
            <a:chOff x="3901440" y="2276983"/>
            <a:chExt cx="4556760" cy="3520440"/>
          </a:xfrm>
        </p:grpSpPr>
        <p:sp>
          <p:nvSpPr>
            <p:cNvPr id="8" name="Rectángulo 7">
              <a:extLst>
                <a:ext uri="{FF2B5EF4-FFF2-40B4-BE49-F238E27FC236}">
                  <a16:creationId xmlns:a16="http://schemas.microsoft.com/office/drawing/2014/main" id="{80CBE4E8-7B80-D4B5-B846-98CF4B2DA0A4}"/>
                </a:ext>
              </a:extLst>
            </p:cNvPr>
            <p:cNvSpPr/>
            <p:nvPr/>
          </p:nvSpPr>
          <p:spPr>
            <a:xfrm>
              <a:off x="3901440" y="2276983"/>
              <a:ext cx="4556760" cy="3520440"/>
            </a:xfrm>
            <a:prstGeom prst="rect">
              <a:avLst/>
            </a:prstGeom>
            <a:solidFill>
              <a:schemeClr val="bg1"/>
            </a:solidFill>
            <a:ln w="76200">
              <a:solidFill>
                <a:schemeClr val="accent1">
                  <a:lumMod val="50000"/>
                </a:schemeClr>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Tabla&#10;&#10;Descripción generada automáticamente">
              <a:extLst>
                <a:ext uri="{FF2B5EF4-FFF2-40B4-BE49-F238E27FC236}">
                  <a16:creationId xmlns:a16="http://schemas.microsoft.com/office/drawing/2014/main" id="{08D2710F-EAF1-CCB1-4E13-4EB3B719E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0" y="2276983"/>
              <a:ext cx="4556760" cy="3520440"/>
            </a:xfrm>
            <a:prstGeom prst="rect">
              <a:avLst/>
            </a:prstGeom>
          </p:spPr>
        </p:pic>
      </p:grpSp>
    </p:spTree>
    <p:extLst>
      <p:ext uri="{BB962C8B-B14F-4D97-AF65-F5344CB8AC3E}">
        <p14:creationId xmlns:p14="http://schemas.microsoft.com/office/powerpoint/2010/main" val="163176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57711012-7181-437E-7CC6-741BCDFD55B9}"/>
              </a:ext>
            </a:extLst>
          </p:cNvPr>
          <p:cNvGrpSpPr/>
          <p:nvPr/>
        </p:nvGrpSpPr>
        <p:grpSpPr>
          <a:xfrm>
            <a:off x="2538484" y="1825099"/>
            <a:ext cx="8658317" cy="4072632"/>
            <a:chOff x="2538484" y="1825099"/>
            <a:chExt cx="8658317" cy="4072632"/>
          </a:xfrm>
        </p:grpSpPr>
        <p:sp>
          <p:nvSpPr>
            <p:cNvPr id="7" name="Rectángulo 6">
              <a:extLst>
                <a:ext uri="{FF2B5EF4-FFF2-40B4-BE49-F238E27FC236}">
                  <a16:creationId xmlns:a16="http://schemas.microsoft.com/office/drawing/2014/main" id="{E0B1A994-1C35-52A6-F030-9BE6443E5217}"/>
                </a:ext>
              </a:extLst>
            </p:cNvPr>
            <p:cNvSpPr/>
            <p:nvPr/>
          </p:nvSpPr>
          <p:spPr>
            <a:xfrm>
              <a:off x="2538484" y="1828800"/>
              <a:ext cx="8652680" cy="4068931"/>
            </a:xfrm>
            <a:prstGeom prst="rect">
              <a:avLst/>
            </a:prstGeom>
            <a:solidFill>
              <a:schemeClr val="bg1"/>
            </a:solidFill>
            <a:ln w="76200">
              <a:solidFill>
                <a:schemeClr val="accent1">
                  <a:lumMod val="50000"/>
                </a:schemeClr>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CD27BC6-1BA3-70FC-9AE8-E5AC1F198C60}"/>
                </a:ext>
              </a:extLst>
            </p:cNvPr>
            <p:cNvPicPr>
              <a:picLocks noChangeAspect="1"/>
            </p:cNvPicPr>
            <p:nvPr/>
          </p:nvPicPr>
          <p:blipFill>
            <a:blip r:embed="rId2"/>
            <a:stretch>
              <a:fillRect/>
            </a:stretch>
          </p:blipFill>
          <p:spPr>
            <a:xfrm>
              <a:off x="2580486" y="1825099"/>
              <a:ext cx="8616315" cy="4072632"/>
            </a:xfrm>
            <a:prstGeom prst="rect">
              <a:avLst/>
            </a:prstGeom>
            <a:effectLst/>
          </p:spPr>
        </p:pic>
      </p:grpSp>
      <p:grpSp>
        <p:nvGrpSpPr>
          <p:cNvPr id="3" name="Grupo 2">
            <a:extLst>
              <a:ext uri="{FF2B5EF4-FFF2-40B4-BE49-F238E27FC236}">
                <a16:creationId xmlns:a16="http://schemas.microsoft.com/office/drawing/2014/main" id="{255A0228-A0C0-21B2-80C2-95FEFA0F45A7}"/>
              </a:ext>
            </a:extLst>
          </p:cNvPr>
          <p:cNvGrpSpPr/>
          <p:nvPr/>
        </p:nvGrpSpPr>
        <p:grpSpPr>
          <a:xfrm>
            <a:off x="250280" y="960269"/>
            <a:ext cx="11558779" cy="738664"/>
            <a:chOff x="250280" y="1173629"/>
            <a:chExt cx="11558779" cy="738664"/>
          </a:xfrm>
        </p:grpSpPr>
        <p:sp>
          <p:nvSpPr>
            <p:cNvPr id="4" name="CuadroTexto 3">
              <a:extLst>
                <a:ext uri="{FF2B5EF4-FFF2-40B4-BE49-F238E27FC236}">
                  <a16:creationId xmlns:a16="http://schemas.microsoft.com/office/drawing/2014/main" id="{79D42178-6F41-947E-8FE4-0FFE97A611A4}"/>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Debe hacerse revisión de todas las mesas en la verificación ciudadana, porque la revisión de una parte está sesgada.</a:t>
              </a:r>
            </a:p>
          </p:txBody>
        </p:sp>
        <p:sp>
          <p:nvSpPr>
            <p:cNvPr id="5" name="Flecha: pentágono 4">
              <a:extLst>
                <a:ext uri="{FF2B5EF4-FFF2-40B4-BE49-F238E27FC236}">
                  <a16:creationId xmlns:a16="http://schemas.microsoft.com/office/drawing/2014/main" id="{40CA975E-D1B7-88EE-21D8-8919102A7FD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09</a:t>
              </a:r>
              <a:endParaRPr lang="en-US" sz="2400" b="1" dirty="0">
                <a:effectLst>
                  <a:outerShdw blurRad="38100" dist="38100" dir="2700000" algn="tl">
                    <a:srgbClr val="000000">
                      <a:alpha val="43137"/>
                    </a:srgbClr>
                  </a:outerShdw>
                </a:effectLst>
              </a:endParaRPr>
            </a:p>
          </p:txBody>
        </p:sp>
      </p:grpSp>
      <p:sp>
        <p:nvSpPr>
          <p:cNvPr id="6" name="CuadroTexto 5">
            <a:extLst>
              <a:ext uri="{FF2B5EF4-FFF2-40B4-BE49-F238E27FC236}">
                <a16:creationId xmlns:a16="http://schemas.microsoft.com/office/drawing/2014/main" id="{DEDC27FA-310B-4179-7178-57CCEE174DA0}"/>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025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1A0299-D95B-46A6-829B-B28284B3973B}"/>
              </a:ext>
            </a:extLst>
          </p:cNvPr>
          <p:cNvSpPr txBox="1"/>
          <p:nvPr/>
        </p:nvSpPr>
        <p:spPr>
          <a:xfrm>
            <a:off x="1288868" y="150503"/>
            <a:ext cx="9614263" cy="646331"/>
          </a:xfrm>
          <a:prstGeom prst="rect">
            <a:avLst/>
          </a:prstGeom>
          <a:solidFill>
            <a:schemeClr val="accent5">
              <a:lumMod val="50000"/>
            </a:schemeClr>
          </a:solidFill>
        </p:spPr>
        <p:txBody>
          <a:bodyPr wrap="square" rtlCol="0">
            <a:spAutoFit/>
          </a:bodyPr>
          <a:lstStyle/>
          <a:p>
            <a:r>
              <a:rPr lang="es-ES" sz="3600" b="1" dirty="0">
                <a:solidFill>
                  <a:schemeClr val="bg1"/>
                </a:solidFill>
                <a:effectLst>
                  <a:outerShdw blurRad="38100" dist="38100" dir="2700000" algn="tl">
                    <a:srgbClr val="000000">
                      <a:alpha val="43137"/>
                    </a:srgbClr>
                  </a:outerShdw>
                </a:effectLst>
              </a:rPr>
              <a:t>OBJETIVOS DEL TALLER</a:t>
            </a:r>
            <a:endParaRPr lang="en-US" sz="36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D02EADFD-B0D1-42AE-BA5B-95AE7432FB2C}"/>
              </a:ext>
            </a:extLst>
          </p:cNvPr>
          <p:cNvSpPr txBox="1"/>
          <p:nvPr/>
        </p:nvSpPr>
        <p:spPr>
          <a:xfrm>
            <a:off x="1323703" y="1054155"/>
            <a:ext cx="9544594" cy="107721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Describir</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algunos mitos y creencias del proceso electoral venezolano  </a:t>
            </a:r>
            <a:endParaRPr lang="en-US" sz="3200"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B71E0F9-0991-4345-9380-9FB09850DB3C}"/>
              </a:ext>
            </a:extLst>
          </p:cNvPr>
          <p:cNvSpPr txBox="1"/>
          <p:nvPr/>
        </p:nvSpPr>
        <p:spPr>
          <a:xfrm>
            <a:off x="1350843" y="2371473"/>
            <a:ext cx="9544594" cy="107721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Analizar</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los mitos y creencias generados sobre algunos aspectos del  proceso electoral venezolano </a:t>
            </a:r>
            <a:endParaRPr lang="en-US" sz="320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C3BD316-8DF3-4EEE-91CF-1148235567B4}"/>
              </a:ext>
            </a:extLst>
          </p:cNvPr>
          <p:cNvSpPr txBox="1"/>
          <p:nvPr/>
        </p:nvSpPr>
        <p:spPr>
          <a:xfrm>
            <a:off x="1377983" y="3688791"/>
            <a:ext cx="9544594" cy="2062103"/>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Capacitar</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la militancia ciudadana, de manera de poder tener claro cuáles son las verdades y mentiras de algunos aspectos de los procesos electorales y por lo tanto defender con más eficacia la democracia</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0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F4EBA0F4-3708-3028-32F4-D93AB6D9C71E}"/>
              </a:ext>
            </a:extLst>
          </p:cNvPr>
          <p:cNvGrpSpPr/>
          <p:nvPr/>
        </p:nvGrpSpPr>
        <p:grpSpPr>
          <a:xfrm>
            <a:off x="250280" y="909252"/>
            <a:ext cx="11558779" cy="560330"/>
            <a:chOff x="250280" y="1853959"/>
            <a:chExt cx="11558779" cy="560330"/>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máquina está conectada a la red y transmite los votos todo el día </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10</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8" name="TextBox 22">
            <a:extLst>
              <a:ext uri="{FF2B5EF4-FFF2-40B4-BE49-F238E27FC236}">
                <a16:creationId xmlns:a16="http://schemas.microsoft.com/office/drawing/2014/main" id="{D2F686D5-D3AC-2A26-9027-92EBB9165EA6}"/>
              </a:ext>
            </a:extLst>
          </p:cNvPr>
          <p:cNvSpPr txBox="1">
            <a:spLocks noChangeArrowheads="1"/>
          </p:cNvSpPr>
          <p:nvPr/>
        </p:nvSpPr>
        <p:spPr bwMode="auto">
          <a:xfrm>
            <a:off x="1296537" y="3649015"/>
            <a:ext cx="10104927" cy="2308324"/>
          </a:xfrm>
          <a:prstGeom prst="rect">
            <a:avLst/>
          </a:prstGeom>
          <a:solidFill>
            <a:schemeClr val="bg1"/>
          </a:solidFill>
          <a:ln w="57150">
            <a:solidFill>
              <a:srgbClr val="000000"/>
            </a:solidFill>
            <a:miter lim="800000"/>
            <a:headEnd/>
            <a:tailEnd/>
          </a:ln>
          <a:effectLst>
            <a:glow rad="63500">
              <a:schemeClr val="accent1">
                <a:satMod val="175000"/>
                <a:alpha val="40000"/>
              </a:schemeClr>
            </a:glow>
            <a:outerShdw blurRad="76200" dir="13500000" sy="23000" kx="1200000" algn="br" rotWithShape="0">
              <a:prstClr val="black">
                <a:alpha val="2000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s-ES" sz="2400" b="1" dirty="0">
                <a:effectLst>
                  <a:outerShdw blurRad="38100" dist="38100" dir="2700000" algn="tl">
                    <a:srgbClr val="000000">
                      <a:alpha val="43137"/>
                    </a:srgbClr>
                  </a:outerShdw>
                </a:effectLst>
              </a:rPr>
              <a:t>Durante el transcurso de la jornada electoral, la máquina de votación no está conectada a ningún sistema de transmisión. A lo largo de ese día, la máquina no transmite información alguna a ninguna otra parte. Una vez que empieza el acto de votación, automáticamente se deshabilitan las opciones de transmisión de la máquina. No puede transmitir ni por internet, ni por bluetooth, ni por cable, ni por módem, ni por celular… de ninguna forma.</a:t>
            </a:r>
            <a:endParaRPr lang="en-US" sz="2400" b="1" dirty="0">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3D2DBB27-AECB-5645-FF14-1DA1E49E16F0}"/>
              </a:ext>
            </a:extLst>
          </p:cNvPr>
          <p:cNvGrpSpPr/>
          <p:nvPr/>
        </p:nvGrpSpPr>
        <p:grpSpPr>
          <a:xfrm>
            <a:off x="250280" y="1651298"/>
            <a:ext cx="11558779" cy="738664"/>
            <a:chOff x="250280" y="1173629"/>
            <a:chExt cx="11558779" cy="738664"/>
          </a:xfrm>
        </p:grpSpPr>
        <p:sp>
          <p:nvSpPr>
            <p:cNvPr id="10" name="CuadroTexto 9">
              <a:extLst>
                <a:ext uri="{FF2B5EF4-FFF2-40B4-BE49-F238E27FC236}">
                  <a16:creationId xmlns:a16="http://schemas.microsoft.com/office/drawing/2014/main" id="{39DF1DE7-C034-874E-FECD-6E23B1DAD6F7}"/>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la máquina se le puede añadir votos en forma remota porque la conexión es bidireccional.</a:t>
              </a:r>
            </a:p>
          </p:txBody>
        </p:sp>
        <p:sp>
          <p:nvSpPr>
            <p:cNvPr id="11" name="Flecha: pentágono 10">
              <a:extLst>
                <a:ext uri="{FF2B5EF4-FFF2-40B4-BE49-F238E27FC236}">
                  <a16:creationId xmlns:a16="http://schemas.microsoft.com/office/drawing/2014/main" id="{8EF14157-6529-020C-E106-B215A2DB4187}"/>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11</a:t>
              </a:r>
              <a:endParaRPr lang="en-US" sz="2400" b="1" dirty="0">
                <a:effectLst>
                  <a:outerShdw blurRad="38100" dist="38100" dir="2700000" algn="tl">
                    <a:srgbClr val="000000">
                      <a:alpha val="43137"/>
                    </a:srgbClr>
                  </a:outerShdw>
                </a:effectLst>
              </a:endParaRPr>
            </a:p>
          </p:txBody>
        </p:sp>
      </p:grpSp>
      <p:grpSp>
        <p:nvGrpSpPr>
          <p:cNvPr id="12" name="Grupo 11">
            <a:extLst>
              <a:ext uri="{FF2B5EF4-FFF2-40B4-BE49-F238E27FC236}">
                <a16:creationId xmlns:a16="http://schemas.microsoft.com/office/drawing/2014/main" id="{53DB6C91-C22F-5907-9290-CA580B65B373}"/>
              </a:ext>
            </a:extLst>
          </p:cNvPr>
          <p:cNvGrpSpPr/>
          <p:nvPr/>
        </p:nvGrpSpPr>
        <p:grpSpPr>
          <a:xfrm>
            <a:off x="250280" y="2633939"/>
            <a:ext cx="11558779" cy="738664"/>
            <a:chOff x="250280" y="1173629"/>
            <a:chExt cx="11558779" cy="738664"/>
          </a:xfrm>
        </p:grpSpPr>
        <p:sp>
          <p:nvSpPr>
            <p:cNvPr id="13" name="CuadroTexto 12">
              <a:extLst>
                <a:ext uri="{FF2B5EF4-FFF2-40B4-BE49-F238E27FC236}">
                  <a16:creationId xmlns:a16="http://schemas.microsoft.com/office/drawing/2014/main" id="{D5A680D7-CD0F-885A-ACA7-0171E6D27D62}"/>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 un cable submarino de fibra óptica para manipular el Registro y los Resultado Electorales</a:t>
              </a:r>
            </a:p>
          </p:txBody>
        </p:sp>
        <p:sp>
          <p:nvSpPr>
            <p:cNvPr id="14" name="Flecha: pentágono 13">
              <a:extLst>
                <a:ext uri="{FF2B5EF4-FFF2-40B4-BE49-F238E27FC236}">
                  <a16:creationId xmlns:a16="http://schemas.microsoft.com/office/drawing/2014/main" id="{7A28980D-D884-80DF-8889-4D10E5547C74}"/>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12</a:t>
              </a:r>
              <a:endParaRPr lang="en-US" sz="2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840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864348"/>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transmisión de los resultados se hace por Internet y se tumba por un tiempo para cambiar los datos de las elecciones.</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13</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6" name="3 CuadroTexto">
            <a:extLst>
              <a:ext uri="{FF2B5EF4-FFF2-40B4-BE49-F238E27FC236}">
                <a16:creationId xmlns:a16="http://schemas.microsoft.com/office/drawing/2014/main" id="{9351C6C8-41E5-90F5-AF2F-D9CBBDA47B4F}"/>
              </a:ext>
            </a:extLst>
          </p:cNvPr>
          <p:cNvSpPr txBox="1"/>
          <p:nvPr/>
        </p:nvSpPr>
        <p:spPr>
          <a:xfrm>
            <a:off x="576942" y="1924835"/>
            <a:ext cx="11038115" cy="584775"/>
          </a:xfrm>
          <a:prstGeom prst="rect">
            <a:avLst/>
          </a:prstGeom>
          <a:solidFill>
            <a:schemeClr val="bg1"/>
          </a:solidFill>
          <a:ln w="38100">
            <a:solidFill>
              <a:schemeClr val="accent5">
                <a:lumMod val="50000"/>
              </a:schemeClr>
            </a:solidFill>
          </a:ln>
          <a:effectLst>
            <a:glow rad="101600">
              <a:schemeClr val="accent1">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1600" b="1" dirty="0">
                <a:effectLst>
                  <a:outerShdw blurRad="38100" dist="38100" dir="2700000" algn="tl">
                    <a:srgbClr val="000000">
                      <a:alpha val="43137"/>
                    </a:srgbClr>
                  </a:outerShdw>
                </a:effectLst>
              </a:rPr>
              <a:t>La infraestructura de transmisión  es otro de los componentes centrales del sistema automatizado de votación e incluye todos los elementos utilizados para la comunicación entre las máquinas de votación, juntas electorales  y los centros de totalización</a:t>
            </a:r>
            <a:endParaRPr lang="es-ES_tradnl" sz="1600" b="1" dirty="0">
              <a:effectLst>
                <a:outerShdw blurRad="38100" dist="38100" dir="2700000" algn="tl">
                  <a:srgbClr val="000000">
                    <a:alpha val="43137"/>
                  </a:srgbClr>
                </a:outerShdw>
              </a:effectLst>
            </a:endParaRPr>
          </a:p>
        </p:txBody>
      </p:sp>
      <p:pic>
        <p:nvPicPr>
          <p:cNvPr id="7" name="Imagen 6" descr="Diagrama&#10;&#10;Descripción generada automáticamente">
            <a:extLst>
              <a:ext uri="{FF2B5EF4-FFF2-40B4-BE49-F238E27FC236}">
                <a16:creationId xmlns:a16="http://schemas.microsoft.com/office/drawing/2014/main" id="{2D246853-0365-9FEA-2559-7F8529B6B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2688287"/>
            <a:ext cx="7124700" cy="3390900"/>
          </a:xfrm>
          <a:prstGeom prst="rect">
            <a:avLst/>
          </a:prstGeom>
        </p:spPr>
      </p:pic>
      <p:sp>
        <p:nvSpPr>
          <p:cNvPr id="8" name="3 CuadroTexto">
            <a:extLst>
              <a:ext uri="{FF2B5EF4-FFF2-40B4-BE49-F238E27FC236}">
                <a16:creationId xmlns:a16="http://schemas.microsoft.com/office/drawing/2014/main" id="{26675C9E-5B0F-194B-41DC-C459D6DB75B9}"/>
              </a:ext>
            </a:extLst>
          </p:cNvPr>
          <p:cNvSpPr txBox="1"/>
          <p:nvPr/>
        </p:nvSpPr>
        <p:spPr>
          <a:xfrm>
            <a:off x="2157176" y="2831433"/>
            <a:ext cx="2793787" cy="338554"/>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_tradnl" sz="1600" b="1" dirty="0">
                <a:effectLst>
                  <a:outerShdw blurRad="38100" dist="38100" dir="2700000" algn="tl">
                    <a:srgbClr val="000000">
                      <a:alpha val="43137"/>
                    </a:srgbClr>
                  </a:outerShdw>
                </a:effectLst>
              </a:rPr>
              <a:t>MCS: </a:t>
            </a:r>
            <a:r>
              <a:rPr lang="es-ES_tradnl" sz="1600" b="1" dirty="0" err="1">
                <a:solidFill>
                  <a:srgbClr val="C00000"/>
                </a:solidFill>
                <a:effectLst>
                  <a:outerShdw blurRad="38100" dist="38100" dir="2700000" algn="tl">
                    <a:srgbClr val="000000">
                      <a:alpha val="43137"/>
                    </a:srgbClr>
                  </a:outerShdw>
                </a:effectLst>
              </a:rPr>
              <a:t>Message</a:t>
            </a:r>
            <a:r>
              <a:rPr lang="es-ES_tradnl" sz="1600" b="1" dirty="0">
                <a:solidFill>
                  <a:srgbClr val="C00000"/>
                </a:solidFill>
                <a:effectLst>
                  <a:outerShdw blurRad="38100" dist="38100" dir="2700000" algn="tl">
                    <a:srgbClr val="000000">
                      <a:alpha val="43137"/>
                    </a:srgbClr>
                  </a:outerShdw>
                </a:effectLst>
              </a:rPr>
              <a:t> Control </a:t>
            </a:r>
            <a:r>
              <a:rPr lang="es-ES_tradnl" sz="1600" b="1" dirty="0" err="1">
                <a:solidFill>
                  <a:srgbClr val="C00000"/>
                </a:solidFill>
                <a:effectLst>
                  <a:outerShdw blurRad="38100" dist="38100" dir="2700000" algn="tl">
                    <a:srgbClr val="000000">
                      <a:alpha val="43137"/>
                    </a:srgbClr>
                  </a:outerShdw>
                </a:effectLst>
              </a:rPr>
              <a:t>System</a:t>
            </a:r>
            <a:endParaRPr lang="es-ES_tradnl" sz="1600" b="1" dirty="0">
              <a:solidFill>
                <a:srgbClr val="C00000"/>
              </a:solidFill>
              <a:effectLst>
                <a:outerShdw blurRad="38100" dist="38100" dir="2700000" algn="tl">
                  <a:srgbClr val="000000">
                    <a:alpha val="43137"/>
                  </a:srgbClr>
                </a:outerShdw>
              </a:effectLst>
            </a:endParaRPr>
          </a:p>
        </p:txBody>
      </p:sp>
      <p:sp>
        <p:nvSpPr>
          <p:cNvPr id="9" name="3 CuadroTexto">
            <a:extLst>
              <a:ext uri="{FF2B5EF4-FFF2-40B4-BE49-F238E27FC236}">
                <a16:creationId xmlns:a16="http://schemas.microsoft.com/office/drawing/2014/main" id="{17BAAB6C-5BF5-E7DF-D906-45B3F65921BA}"/>
              </a:ext>
            </a:extLst>
          </p:cNvPr>
          <p:cNvSpPr txBox="1"/>
          <p:nvPr/>
        </p:nvSpPr>
        <p:spPr>
          <a:xfrm>
            <a:off x="7796003" y="2831433"/>
            <a:ext cx="2793787" cy="338554"/>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_tradnl" sz="1600" b="1" dirty="0">
                <a:effectLst>
                  <a:outerShdw blurRad="38100" dist="38100" dir="2700000" algn="tl">
                    <a:srgbClr val="000000">
                      <a:alpha val="43137"/>
                    </a:srgbClr>
                  </a:outerShdw>
                </a:effectLst>
              </a:rPr>
              <a:t>ESS: </a:t>
            </a:r>
            <a:r>
              <a:rPr lang="es-ES_tradnl" sz="1600" b="1" dirty="0" err="1">
                <a:solidFill>
                  <a:srgbClr val="C00000"/>
                </a:solidFill>
                <a:effectLst>
                  <a:outerShdw blurRad="38100" dist="38100" dir="2700000" algn="tl">
                    <a:srgbClr val="000000">
                      <a:alpha val="43137"/>
                    </a:srgbClr>
                  </a:outerShdw>
                </a:effectLst>
              </a:rPr>
              <a:t>Election</a:t>
            </a:r>
            <a:r>
              <a:rPr lang="es-ES_tradnl" sz="1600" b="1" dirty="0">
                <a:solidFill>
                  <a:srgbClr val="C00000"/>
                </a:solidFill>
                <a:effectLst>
                  <a:outerShdw blurRad="38100" dist="38100" dir="2700000" algn="tl">
                    <a:srgbClr val="000000">
                      <a:alpha val="43137"/>
                    </a:srgbClr>
                  </a:outerShdw>
                </a:effectLst>
              </a:rPr>
              <a:t> </a:t>
            </a:r>
            <a:r>
              <a:rPr lang="es-ES_tradnl" sz="1600" b="1" dirty="0" err="1">
                <a:solidFill>
                  <a:srgbClr val="C00000"/>
                </a:solidFill>
                <a:effectLst>
                  <a:outerShdw blurRad="38100" dist="38100" dir="2700000" algn="tl">
                    <a:srgbClr val="000000">
                      <a:alpha val="43137"/>
                    </a:srgbClr>
                  </a:outerShdw>
                </a:effectLst>
              </a:rPr>
              <a:t>Summary</a:t>
            </a:r>
            <a:r>
              <a:rPr lang="es-ES_tradnl" sz="1600" b="1" dirty="0">
                <a:solidFill>
                  <a:srgbClr val="C00000"/>
                </a:solidFill>
                <a:effectLst>
                  <a:outerShdw blurRad="38100" dist="38100" dir="2700000" algn="tl">
                    <a:srgbClr val="000000">
                      <a:alpha val="43137"/>
                    </a:srgbClr>
                  </a:outerShdw>
                </a:effectLst>
              </a:rPr>
              <a:t> </a:t>
            </a:r>
            <a:r>
              <a:rPr lang="es-ES_tradnl" sz="1600" b="1" dirty="0" err="1">
                <a:solidFill>
                  <a:srgbClr val="C00000"/>
                </a:solidFill>
                <a:effectLst>
                  <a:outerShdw blurRad="38100" dist="38100" dir="2700000" algn="tl">
                    <a:srgbClr val="000000">
                      <a:alpha val="43137"/>
                    </a:srgbClr>
                  </a:outerShdw>
                </a:effectLst>
              </a:rPr>
              <a:t>System</a:t>
            </a:r>
            <a:endParaRPr lang="es-ES_tradnl"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71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E2F8868C-32E2-B96C-11B0-E3EBC02164DF}"/>
              </a:ext>
            </a:extLst>
          </p:cNvPr>
          <p:cNvSpPr/>
          <p:nvPr/>
        </p:nvSpPr>
        <p:spPr>
          <a:xfrm>
            <a:off x="304044" y="1016834"/>
            <a:ext cx="2182686" cy="1170031"/>
          </a:xfrm>
          <a:prstGeom prst="homePlat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effectLst>
                  <a:outerShdw blurRad="38100" dist="38100" dir="2700000" algn="tl">
                    <a:srgbClr val="000000">
                      <a:alpha val="43137"/>
                    </a:srgbClr>
                  </a:outerShdw>
                </a:effectLst>
              </a:rPr>
              <a:t>TRANSMISIÓN</a:t>
            </a:r>
            <a:endParaRPr lang="en-US" sz="2000" b="1"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76CFF092-3006-B07B-3433-2E79D5EFB303}"/>
              </a:ext>
            </a:extLst>
          </p:cNvPr>
          <p:cNvSpPr txBox="1"/>
          <p:nvPr/>
        </p:nvSpPr>
        <p:spPr>
          <a:xfrm>
            <a:off x="2859065" y="1017507"/>
            <a:ext cx="8736905" cy="923330"/>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a:spAutoFit/>
          </a:bodyPr>
          <a:lstStyle/>
          <a:p>
            <a:r>
              <a:rPr lang="es-VE" sz="1800" b="1" dirty="0">
                <a:effectLst/>
                <a:latin typeface="Arial" panose="020B0604020202020204" pitchFamily="34" charset="0"/>
                <a:ea typeface="Liberation Serif"/>
                <a:cs typeface="Liberation Serif"/>
              </a:rPr>
              <a:t>Una vez realizado el cierre de la mesa de votación se procede a transmitir las actas de escrutinio y los archivos de sesión al centro de totalización, usando el medio de comunicación  definido en la configuración de la  MV.</a:t>
            </a:r>
            <a:endParaRPr lang="en-US" b="1" dirty="0"/>
          </a:p>
        </p:txBody>
      </p:sp>
      <p:pic>
        <p:nvPicPr>
          <p:cNvPr id="10" name="Imagen 9">
            <a:extLst>
              <a:ext uri="{FF2B5EF4-FFF2-40B4-BE49-F238E27FC236}">
                <a16:creationId xmlns:a16="http://schemas.microsoft.com/office/drawing/2014/main" id="{C81267DA-FEAE-A45E-7498-CEB5E12F7421}"/>
              </a:ext>
            </a:extLst>
          </p:cNvPr>
          <p:cNvPicPr>
            <a:picLocks noChangeAspect="1"/>
          </p:cNvPicPr>
          <p:nvPr/>
        </p:nvPicPr>
        <p:blipFill>
          <a:blip r:embed="rId2"/>
          <a:stretch>
            <a:fillRect/>
          </a:stretch>
        </p:blipFill>
        <p:spPr>
          <a:xfrm>
            <a:off x="233433" y="2803648"/>
            <a:ext cx="4810649" cy="1867488"/>
          </a:xfrm>
          <a:prstGeom prst="rect">
            <a:avLst/>
          </a:prstGeom>
        </p:spPr>
      </p:pic>
      <p:sp>
        <p:nvSpPr>
          <p:cNvPr id="11" name="CuadroTexto 10">
            <a:extLst>
              <a:ext uri="{FF2B5EF4-FFF2-40B4-BE49-F238E27FC236}">
                <a16:creationId xmlns:a16="http://schemas.microsoft.com/office/drawing/2014/main" id="{C9E5842B-24E2-E15C-92A7-FE5BD5DE12F4}"/>
              </a:ext>
            </a:extLst>
          </p:cNvPr>
          <p:cNvSpPr txBox="1"/>
          <p:nvPr/>
        </p:nvSpPr>
        <p:spPr>
          <a:xfrm>
            <a:off x="635345" y="4918587"/>
            <a:ext cx="4006823" cy="369332"/>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a:spAutoFit/>
          </a:bodyPr>
          <a:lstStyle/>
          <a:p>
            <a:r>
              <a:rPr lang="en-US" b="1" dirty="0" err="1"/>
              <a:t>Conectividad</a:t>
            </a:r>
            <a:r>
              <a:rPr lang="en-US" b="1" dirty="0"/>
              <a:t> (CANTV, </a:t>
            </a:r>
            <a:r>
              <a:rPr lang="en-US" b="1" dirty="0" err="1"/>
              <a:t>Movilnet</a:t>
            </a:r>
            <a:r>
              <a:rPr lang="en-US" b="1" dirty="0"/>
              <a:t> o VSAT)</a:t>
            </a:r>
          </a:p>
        </p:txBody>
      </p:sp>
      <p:pic>
        <p:nvPicPr>
          <p:cNvPr id="12" name="Imagen 11">
            <a:extLst>
              <a:ext uri="{FF2B5EF4-FFF2-40B4-BE49-F238E27FC236}">
                <a16:creationId xmlns:a16="http://schemas.microsoft.com/office/drawing/2014/main" id="{814BA765-F9DE-46AA-898C-F0E7DD4F2E56}"/>
              </a:ext>
            </a:extLst>
          </p:cNvPr>
          <p:cNvPicPr>
            <a:picLocks noChangeAspect="1"/>
          </p:cNvPicPr>
          <p:nvPr/>
        </p:nvPicPr>
        <p:blipFill>
          <a:blip r:embed="rId3"/>
          <a:stretch>
            <a:fillRect/>
          </a:stretch>
        </p:blipFill>
        <p:spPr>
          <a:xfrm>
            <a:off x="5969886" y="3321715"/>
            <a:ext cx="5804311" cy="2765933"/>
          </a:xfrm>
          <a:prstGeom prst="rect">
            <a:avLst/>
          </a:prstGeom>
        </p:spPr>
      </p:pic>
      <p:sp>
        <p:nvSpPr>
          <p:cNvPr id="13" name="CuadroTexto 12">
            <a:extLst>
              <a:ext uri="{FF2B5EF4-FFF2-40B4-BE49-F238E27FC236}">
                <a16:creationId xmlns:a16="http://schemas.microsoft.com/office/drawing/2014/main" id="{E9527266-18E0-6EAB-1C02-B911881C781C}"/>
              </a:ext>
            </a:extLst>
          </p:cNvPr>
          <p:cNvSpPr txBox="1"/>
          <p:nvPr/>
        </p:nvSpPr>
        <p:spPr>
          <a:xfrm>
            <a:off x="5376798" y="2140697"/>
            <a:ext cx="6219172" cy="1200329"/>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a:spAutoFit/>
          </a:bodyPr>
          <a:lstStyle/>
          <a:p>
            <a:r>
              <a:rPr lang="es-VE" sz="1800" b="1" dirty="0">
                <a:effectLst/>
                <a:latin typeface="Arial" panose="020B0604020202020204" pitchFamily="34" charset="0"/>
                <a:ea typeface="Liberation Serif"/>
                <a:cs typeface="Liberation Serif"/>
              </a:rPr>
              <a:t>El componente transmisión se encarga de empaquetar, proteger mediante cifrado y transmitir los datos y actas. Cada MV posee la clave pública de un certificado ubicado en el CNT. </a:t>
            </a:r>
            <a:endParaRPr lang="en-US" b="1" dirty="0"/>
          </a:p>
        </p:txBody>
      </p:sp>
      <p:grpSp>
        <p:nvGrpSpPr>
          <p:cNvPr id="14" name="Grupo 13">
            <a:extLst>
              <a:ext uri="{FF2B5EF4-FFF2-40B4-BE49-F238E27FC236}">
                <a16:creationId xmlns:a16="http://schemas.microsoft.com/office/drawing/2014/main" id="{5AB634C6-DEF0-A5E9-BF1F-667EE9BAA693}"/>
              </a:ext>
            </a:extLst>
          </p:cNvPr>
          <p:cNvGrpSpPr/>
          <p:nvPr/>
        </p:nvGrpSpPr>
        <p:grpSpPr>
          <a:xfrm>
            <a:off x="250280" y="240500"/>
            <a:ext cx="11558779" cy="560330"/>
            <a:chOff x="250280" y="1853959"/>
            <a:chExt cx="11558779" cy="560330"/>
          </a:xfrm>
        </p:grpSpPr>
        <p:sp>
          <p:nvSpPr>
            <p:cNvPr id="15" name="CuadroTexto 14">
              <a:extLst>
                <a:ext uri="{FF2B5EF4-FFF2-40B4-BE49-F238E27FC236}">
                  <a16:creationId xmlns:a16="http://schemas.microsoft.com/office/drawing/2014/main" id="{35CAF170-C106-B5CA-0669-B25488E6C044}"/>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 maquinas fantasmas que envían resultados al Sistema de Totalización</a:t>
              </a:r>
            </a:p>
          </p:txBody>
        </p:sp>
        <p:sp>
          <p:nvSpPr>
            <p:cNvPr id="16" name="Flecha: pentágono 15">
              <a:extLst>
                <a:ext uri="{FF2B5EF4-FFF2-40B4-BE49-F238E27FC236}">
                  <a16:creationId xmlns:a16="http://schemas.microsoft.com/office/drawing/2014/main" id="{BA33088B-E3D7-30EC-168D-5A6A5B95153F}"/>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14</a:t>
              </a:r>
              <a:endParaRPr lang="en-US" sz="2400" b="1" dirty="0">
                <a:effectLst>
                  <a:outerShdw blurRad="38100" dist="38100" dir="2700000" algn="tl">
                    <a:srgbClr val="000000">
                      <a:alpha val="43137"/>
                    </a:srgbClr>
                  </a:outerShdw>
                </a:effectLst>
              </a:endParaRPr>
            </a:p>
          </p:txBody>
        </p:sp>
      </p:grpSp>
      <p:sp>
        <p:nvSpPr>
          <p:cNvPr id="17" name="CuadroTexto 16">
            <a:extLst>
              <a:ext uri="{FF2B5EF4-FFF2-40B4-BE49-F238E27FC236}">
                <a16:creationId xmlns:a16="http://schemas.microsoft.com/office/drawing/2014/main" id="{F8971FF5-A516-4693-B799-AB7A1595E09C}"/>
              </a:ext>
            </a:extLst>
          </p:cNvPr>
          <p:cNvSpPr txBox="1"/>
          <p:nvPr/>
        </p:nvSpPr>
        <p:spPr>
          <a:xfrm>
            <a:off x="46823" y="5578883"/>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4943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F4EBA0F4-3708-3028-32F4-D93AB6D9C71E}"/>
              </a:ext>
            </a:extLst>
          </p:cNvPr>
          <p:cNvGrpSpPr/>
          <p:nvPr/>
        </p:nvGrpSpPr>
        <p:grpSpPr>
          <a:xfrm>
            <a:off x="250280" y="827364"/>
            <a:ext cx="11558779" cy="560330"/>
            <a:chOff x="250280" y="1853959"/>
            <a:chExt cx="11558779" cy="560330"/>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 maquinas fantasmas que envían resultados al Sistema de Totalización</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14</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2" name="3 CuadroTexto">
            <a:extLst>
              <a:ext uri="{FF2B5EF4-FFF2-40B4-BE49-F238E27FC236}">
                <a16:creationId xmlns:a16="http://schemas.microsoft.com/office/drawing/2014/main" id="{17BEBC3B-D246-EAD4-2089-DAB34F97417A}"/>
              </a:ext>
            </a:extLst>
          </p:cNvPr>
          <p:cNvSpPr txBox="1"/>
          <p:nvPr/>
        </p:nvSpPr>
        <p:spPr>
          <a:xfrm>
            <a:off x="576942" y="1524906"/>
            <a:ext cx="11038115" cy="430887"/>
          </a:xfrm>
          <a:prstGeom prst="rect">
            <a:avLst/>
          </a:prstGeom>
          <a:solidFill>
            <a:schemeClr val="bg1"/>
          </a:solidFill>
          <a:ln w="38100">
            <a:solidFill>
              <a:schemeClr val="accent5">
                <a:lumMod val="50000"/>
              </a:schemeClr>
            </a:solidFill>
          </a:ln>
          <a:effectLst>
            <a:glow rad="101600">
              <a:schemeClr val="accent1">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200" b="1" dirty="0">
                <a:effectLst>
                  <a:outerShdw blurRad="38100" dist="38100" dir="2700000" algn="tl">
                    <a:srgbClr val="000000">
                      <a:alpha val="43137"/>
                    </a:srgbClr>
                  </a:outerShdw>
                </a:effectLst>
              </a:rPr>
              <a:t>Para realizar la transmisión se ejecutan las siguientes acciones:</a:t>
            </a:r>
            <a:endParaRPr lang="es-ES_tradnl" sz="2200" b="1" dirty="0">
              <a:effectLst>
                <a:outerShdw blurRad="38100" dist="38100" dir="2700000" algn="tl">
                  <a:srgbClr val="000000">
                    <a:alpha val="43137"/>
                  </a:srgbClr>
                </a:outerShdw>
              </a:effectLst>
            </a:endParaRPr>
          </a:p>
        </p:txBody>
      </p:sp>
      <p:sp>
        <p:nvSpPr>
          <p:cNvPr id="7" name="3 CuadroTexto">
            <a:extLst>
              <a:ext uri="{FF2B5EF4-FFF2-40B4-BE49-F238E27FC236}">
                <a16:creationId xmlns:a16="http://schemas.microsoft.com/office/drawing/2014/main" id="{1EF5A866-BDA9-B0ED-0325-2C851A00A037}"/>
              </a:ext>
            </a:extLst>
          </p:cNvPr>
          <p:cNvSpPr txBox="1"/>
          <p:nvPr/>
        </p:nvSpPr>
        <p:spPr>
          <a:xfrm>
            <a:off x="1634831" y="2154239"/>
            <a:ext cx="9980226" cy="461665"/>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400" b="1" dirty="0">
                <a:effectLst>
                  <a:outerShdw blurRad="38100" dist="38100" dir="2700000" algn="tl">
                    <a:srgbClr val="000000">
                      <a:alpha val="43137"/>
                    </a:srgbClr>
                  </a:outerShdw>
                </a:effectLst>
              </a:rPr>
              <a:t>Generar un vector de inicialización (requerido por el algoritmo de cifrado).</a:t>
            </a:r>
            <a:endParaRPr lang="es-ES_tradnl" sz="2400" b="1" dirty="0">
              <a:effectLst>
                <a:outerShdw blurRad="38100" dist="38100" dir="2700000" algn="tl">
                  <a:srgbClr val="000000">
                    <a:alpha val="43137"/>
                  </a:srgbClr>
                </a:outerShdw>
              </a:effectLst>
            </a:endParaRPr>
          </a:p>
        </p:txBody>
      </p:sp>
      <p:sp>
        <p:nvSpPr>
          <p:cNvPr id="8" name="3 CuadroTexto">
            <a:extLst>
              <a:ext uri="{FF2B5EF4-FFF2-40B4-BE49-F238E27FC236}">
                <a16:creationId xmlns:a16="http://schemas.microsoft.com/office/drawing/2014/main" id="{FA4522BC-0189-3218-5551-B16EF2A47A13}"/>
              </a:ext>
            </a:extLst>
          </p:cNvPr>
          <p:cNvSpPr txBox="1"/>
          <p:nvPr/>
        </p:nvSpPr>
        <p:spPr>
          <a:xfrm>
            <a:off x="1634830" y="2857908"/>
            <a:ext cx="9980226" cy="830997"/>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400" b="1" dirty="0">
                <a:effectLst>
                  <a:outerShdw blurRad="38100" dist="38100" dir="2700000" algn="tl">
                    <a:srgbClr val="000000">
                      <a:alpha val="43137"/>
                    </a:srgbClr>
                  </a:outerShdw>
                </a:effectLst>
              </a:rPr>
              <a:t>Cifrar el archivo ZIP contentivo de los votos y actas, con la clave de la MV y el vector de inicialización.</a:t>
            </a:r>
          </a:p>
        </p:txBody>
      </p:sp>
      <p:sp>
        <p:nvSpPr>
          <p:cNvPr id="9" name="3 CuadroTexto">
            <a:extLst>
              <a:ext uri="{FF2B5EF4-FFF2-40B4-BE49-F238E27FC236}">
                <a16:creationId xmlns:a16="http://schemas.microsoft.com/office/drawing/2014/main" id="{EF80459F-CE95-8A40-8C51-45E61521438B}"/>
              </a:ext>
            </a:extLst>
          </p:cNvPr>
          <p:cNvSpPr txBox="1"/>
          <p:nvPr/>
        </p:nvSpPr>
        <p:spPr>
          <a:xfrm>
            <a:off x="1634830" y="3930909"/>
            <a:ext cx="9980226" cy="461665"/>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400" b="1" dirty="0">
                <a:effectLst>
                  <a:outerShdw blurRad="38100" dist="38100" dir="2700000" algn="tl">
                    <a:srgbClr val="000000">
                      <a:alpha val="43137"/>
                    </a:srgbClr>
                  </a:outerShdw>
                </a:effectLst>
              </a:rPr>
              <a:t>Cifrar el código del dispositivo con la clave pública del certificado.</a:t>
            </a:r>
          </a:p>
        </p:txBody>
      </p:sp>
      <p:sp>
        <p:nvSpPr>
          <p:cNvPr id="10" name="3 CuadroTexto">
            <a:extLst>
              <a:ext uri="{FF2B5EF4-FFF2-40B4-BE49-F238E27FC236}">
                <a16:creationId xmlns:a16="http://schemas.microsoft.com/office/drawing/2014/main" id="{4BAD5AE1-2F66-820C-D03A-B1674F8DFD7E}"/>
              </a:ext>
            </a:extLst>
          </p:cNvPr>
          <p:cNvSpPr txBox="1"/>
          <p:nvPr/>
        </p:nvSpPr>
        <p:spPr>
          <a:xfrm>
            <a:off x="1634830" y="4634578"/>
            <a:ext cx="9980226" cy="461665"/>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400" b="1" dirty="0">
                <a:effectLst>
                  <a:outerShdw blurRad="38100" dist="38100" dir="2700000" algn="tl">
                    <a:srgbClr val="000000">
                      <a:alpha val="43137"/>
                    </a:srgbClr>
                  </a:outerShdw>
                </a:effectLst>
              </a:rPr>
              <a:t>Cifrar el vector de inicialización con la clave pública del certificado.</a:t>
            </a:r>
          </a:p>
        </p:txBody>
      </p:sp>
      <p:sp>
        <p:nvSpPr>
          <p:cNvPr id="11" name="3 CuadroTexto">
            <a:extLst>
              <a:ext uri="{FF2B5EF4-FFF2-40B4-BE49-F238E27FC236}">
                <a16:creationId xmlns:a16="http://schemas.microsoft.com/office/drawing/2014/main" id="{14170DEE-8887-94E7-61C4-83184899D7B2}"/>
              </a:ext>
            </a:extLst>
          </p:cNvPr>
          <p:cNvSpPr txBox="1"/>
          <p:nvPr/>
        </p:nvSpPr>
        <p:spPr>
          <a:xfrm>
            <a:off x="1634830" y="5338245"/>
            <a:ext cx="9980226" cy="461665"/>
          </a:xfrm>
          <a:prstGeom prst="rect">
            <a:avLst/>
          </a:prstGeom>
          <a:solidFill>
            <a:schemeClr val="bg1"/>
          </a:solidFill>
          <a:ln w="3810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pPr>
              <a:defRPr/>
            </a:pPr>
            <a:r>
              <a:rPr lang="es-ES" sz="2400" b="1" dirty="0">
                <a:effectLst>
                  <a:outerShdw blurRad="38100" dist="38100" dir="2700000" algn="tl">
                    <a:srgbClr val="000000">
                      <a:alpha val="43137"/>
                    </a:srgbClr>
                  </a:outerShdw>
                </a:effectLst>
              </a:rPr>
              <a:t>Transmitir información.</a:t>
            </a:r>
          </a:p>
        </p:txBody>
      </p:sp>
    </p:spTree>
    <p:extLst>
      <p:ext uri="{BB962C8B-B14F-4D97-AF65-F5344CB8AC3E}">
        <p14:creationId xmlns:p14="http://schemas.microsoft.com/office/powerpoint/2010/main" val="7618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1173629"/>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 los países proclives al gobierno existe un abultado registro  como en Cuba, Nicaragua, China, etc.</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15</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graphicFrame>
        <p:nvGraphicFramePr>
          <p:cNvPr id="19" name="Tabla 18">
            <a:extLst>
              <a:ext uri="{FF2B5EF4-FFF2-40B4-BE49-F238E27FC236}">
                <a16:creationId xmlns:a16="http://schemas.microsoft.com/office/drawing/2014/main" id="{035A2AB5-6526-59C6-8149-2A4C32BE95B4}"/>
              </a:ext>
            </a:extLst>
          </p:cNvPr>
          <p:cNvGraphicFramePr>
            <a:graphicFrameLocks noGrp="1"/>
          </p:cNvGraphicFramePr>
          <p:nvPr>
            <p:extLst>
              <p:ext uri="{D42A27DB-BD31-4B8C-83A1-F6EECF244321}">
                <p14:modId xmlns:p14="http://schemas.microsoft.com/office/powerpoint/2010/main" val="2687407554"/>
              </p:ext>
            </p:extLst>
          </p:nvPr>
        </p:nvGraphicFramePr>
        <p:xfrm>
          <a:off x="4706464" y="2584595"/>
          <a:ext cx="3899646" cy="2743200"/>
        </p:xfrm>
        <a:graphic>
          <a:graphicData uri="http://schemas.openxmlformats.org/drawingml/2006/table">
            <a:tbl>
              <a:tblPr firstRow="1" bandRow="1">
                <a:tableStyleId>{5C22544A-7EE6-4342-B048-85BDC9FD1C3A}</a:tableStyleId>
              </a:tblPr>
              <a:tblGrid>
                <a:gridCol w="2033148">
                  <a:extLst>
                    <a:ext uri="{9D8B030D-6E8A-4147-A177-3AD203B41FA5}">
                      <a16:colId xmlns:a16="http://schemas.microsoft.com/office/drawing/2014/main" val="3125997028"/>
                    </a:ext>
                  </a:extLst>
                </a:gridCol>
                <a:gridCol w="1866498">
                  <a:extLst>
                    <a:ext uri="{9D8B030D-6E8A-4147-A177-3AD203B41FA5}">
                      <a16:colId xmlns:a16="http://schemas.microsoft.com/office/drawing/2014/main" val="3156653346"/>
                    </a:ext>
                  </a:extLst>
                </a:gridCol>
              </a:tblGrid>
              <a:tr h="336176">
                <a:tc>
                  <a:txBody>
                    <a:bodyPr/>
                    <a:lstStyle/>
                    <a:p>
                      <a:pPr algn="ctr"/>
                      <a:r>
                        <a:rPr lang="es-ES" sz="2400" b="1" dirty="0">
                          <a:effectLst>
                            <a:outerShdw blurRad="38100" dist="38100" dir="2700000" algn="tl">
                              <a:srgbClr val="000000">
                                <a:alpha val="43137"/>
                              </a:srgbClr>
                            </a:outerShdw>
                          </a:effectLst>
                        </a:rPr>
                        <a:t>PAÍS</a:t>
                      </a:r>
                      <a:endParaRPr lang="en-US" sz="2400" b="1" dirty="0">
                        <a:effectLst>
                          <a:outerShdw blurRad="38100" dist="38100" dir="2700000" algn="tl">
                            <a:srgbClr val="000000">
                              <a:alpha val="43137"/>
                            </a:srgbClr>
                          </a:outerShdw>
                        </a:effectLst>
                      </a:endParaRPr>
                    </a:p>
                  </a:txBody>
                  <a:tcPr>
                    <a:solidFill>
                      <a:srgbClr val="C00000"/>
                    </a:solidFill>
                  </a:tcPr>
                </a:tc>
                <a:tc>
                  <a:txBody>
                    <a:bodyPr/>
                    <a:lstStyle/>
                    <a:p>
                      <a:pPr algn="ctr"/>
                      <a:r>
                        <a:rPr lang="es-ES" sz="2400" b="1" dirty="0">
                          <a:effectLst>
                            <a:outerShdw blurRad="38100" dist="38100" dir="2700000" algn="tl">
                              <a:srgbClr val="000000">
                                <a:alpha val="43137"/>
                              </a:srgbClr>
                            </a:outerShdw>
                          </a:effectLst>
                        </a:rPr>
                        <a:t>ELECTORES </a:t>
                      </a:r>
                      <a:endParaRPr lang="en-US" sz="2400" b="1" dirty="0">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948101264"/>
                  </a:ext>
                </a:extLst>
              </a:tr>
              <a:tr h="370840">
                <a:tc>
                  <a:txBody>
                    <a:bodyPr/>
                    <a:lstStyle/>
                    <a:p>
                      <a:r>
                        <a:rPr lang="es-ES" sz="2400" b="1" dirty="0"/>
                        <a:t>CHINA</a:t>
                      </a:r>
                      <a:endParaRPr lang="en-US" sz="2400" b="1" dirty="0"/>
                    </a:p>
                  </a:txBody>
                  <a:tcPr>
                    <a:solidFill>
                      <a:schemeClr val="bg1"/>
                    </a:solidFill>
                  </a:tcPr>
                </a:tc>
                <a:tc>
                  <a:txBody>
                    <a:bodyPr/>
                    <a:lstStyle/>
                    <a:p>
                      <a:r>
                        <a:rPr lang="es-ES" sz="2400" b="1" dirty="0"/>
                        <a:t>402</a:t>
                      </a:r>
                      <a:endParaRPr lang="en-US" sz="2400" b="1" dirty="0"/>
                    </a:p>
                  </a:txBody>
                  <a:tcPr>
                    <a:solidFill>
                      <a:schemeClr val="bg1"/>
                    </a:solidFill>
                  </a:tcPr>
                </a:tc>
                <a:extLst>
                  <a:ext uri="{0D108BD9-81ED-4DB2-BD59-A6C34878D82A}">
                    <a16:rowId xmlns:a16="http://schemas.microsoft.com/office/drawing/2014/main" val="3497227955"/>
                  </a:ext>
                </a:extLst>
              </a:tr>
              <a:tr h="370840">
                <a:tc>
                  <a:txBody>
                    <a:bodyPr/>
                    <a:lstStyle/>
                    <a:p>
                      <a:r>
                        <a:rPr lang="es-ES" sz="2400" b="1" dirty="0"/>
                        <a:t>CUBA</a:t>
                      </a:r>
                      <a:endParaRPr lang="en-US" sz="2400" b="1" dirty="0"/>
                    </a:p>
                  </a:txBody>
                  <a:tcPr>
                    <a:solidFill>
                      <a:schemeClr val="accent5">
                        <a:lumMod val="20000"/>
                        <a:lumOff val="80000"/>
                      </a:schemeClr>
                    </a:solidFill>
                  </a:tcPr>
                </a:tc>
                <a:tc>
                  <a:txBody>
                    <a:bodyPr/>
                    <a:lstStyle/>
                    <a:p>
                      <a:r>
                        <a:rPr lang="es-ES" sz="2400" b="1" dirty="0"/>
                        <a:t>367</a:t>
                      </a:r>
                      <a:endParaRPr lang="en-US" sz="2400" b="1" dirty="0"/>
                    </a:p>
                  </a:txBody>
                  <a:tcPr>
                    <a:solidFill>
                      <a:schemeClr val="accent5">
                        <a:lumMod val="20000"/>
                        <a:lumOff val="80000"/>
                      </a:schemeClr>
                    </a:solidFill>
                  </a:tcPr>
                </a:tc>
                <a:extLst>
                  <a:ext uri="{0D108BD9-81ED-4DB2-BD59-A6C34878D82A}">
                    <a16:rowId xmlns:a16="http://schemas.microsoft.com/office/drawing/2014/main" val="2807765682"/>
                  </a:ext>
                </a:extLst>
              </a:tr>
              <a:tr h="370840">
                <a:tc>
                  <a:txBody>
                    <a:bodyPr/>
                    <a:lstStyle/>
                    <a:p>
                      <a:r>
                        <a:rPr lang="es-ES" sz="2400" b="1" dirty="0"/>
                        <a:t>IRAK</a:t>
                      </a:r>
                      <a:endParaRPr lang="en-US" sz="2400" b="1" dirty="0"/>
                    </a:p>
                  </a:txBody>
                  <a:tcPr>
                    <a:solidFill>
                      <a:schemeClr val="bg1"/>
                    </a:solidFill>
                  </a:tcPr>
                </a:tc>
                <a:tc>
                  <a:txBody>
                    <a:bodyPr/>
                    <a:lstStyle/>
                    <a:p>
                      <a:r>
                        <a:rPr lang="es-ES" sz="2400" b="1" dirty="0"/>
                        <a:t>2</a:t>
                      </a:r>
                      <a:endParaRPr lang="en-US" sz="2400" b="1" dirty="0"/>
                    </a:p>
                  </a:txBody>
                  <a:tcPr>
                    <a:solidFill>
                      <a:schemeClr val="bg1"/>
                    </a:solidFill>
                  </a:tcPr>
                </a:tc>
                <a:extLst>
                  <a:ext uri="{0D108BD9-81ED-4DB2-BD59-A6C34878D82A}">
                    <a16:rowId xmlns:a16="http://schemas.microsoft.com/office/drawing/2014/main" val="3864987876"/>
                  </a:ext>
                </a:extLst>
              </a:tr>
              <a:tr h="370840">
                <a:tc>
                  <a:txBody>
                    <a:bodyPr/>
                    <a:lstStyle/>
                    <a:p>
                      <a:r>
                        <a:rPr lang="es-ES" sz="2400" b="1" dirty="0"/>
                        <a:t>NICARAGUA</a:t>
                      </a:r>
                      <a:endParaRPr lang="en-US" sz="2400" b="1" dirty="0"/>
                    </a:p>
                  </a:txBody>
                  <a:tcPr>
                    <a:solidFill>
                      <a:schemeClr val="accent5">
                        <a:lumMod val="20000"/>
                        <a:lumOff val="80000"/>
                      </a:schemeClr>
                    </a:solidFill>
                  </a:tcPr>
                </a:tc>
                <a:tc>
                  <a:txBody>
                    <a:bodyPr/>
                    <a:lstStyle/>
                    <a:p>
                      <a:r>
                        <a:rPr lang="es-ES" sz="2400" b="1" dirty="0"/>
                        <a:t>144</a:t>
                      </a:r>
                      <a:endParaRPr lang="en-US" sz="2400" b="1" dirty="0"/>
                    </a:p>
                  </a:txBody>
                  <a:tcPr>
                    <a:solidFill>
                      <a:schemeClr val="accent5">
                        <a:lumMod val="20000"/>
                        <a:lumOff val="80000"/>
                      </a:schemeClr>
                    </a:solidFill>
                  </a:tcPr>
                </a:tc>
                <a:extLst>
                  <a:ext uri="{0D108BD9-81ED-4DB2-BD59-A6C34878D82A}">
                    <a16:rowId xmlns:a16="http://schemas.microsoft.com/office/drawing/2014/main" val="1461278116"/>
                  </a:ext>
                </a:extLst>
              </a:tr>
              <a:tr h="370840">
                <a:tc>
                  <a:txBody>
                    <a:bodyPr/>
                    <a:lstStyle/>
                    <a:p>
                      <a:r>
                        <a:rPr lang="es-ES" sz="2400" b="1" dirty="0"/>
                        <a:t>SIRIA</a:t>
                      </a:r>
                      <a:endParaRPr lang="en-US" sz="2400" b="1" dirty="0"/>
                    </a:p>
                  </a:txBody>
                  <a:tcPr>
                    <a:solidFill>
                      <a:schemeClr val="bg1"/>
                    </a:solidFill>
                  </a:tcPr>
                </a:tc>
                <a:tc>
                  <a:txBody>
                    <a:bodyPr/>
                    <a:lstStyle/>
                    <a:p>
                      <a:r>
                        <a:rPr lang="es-ES" sz="2400" b="1" dirty="0"/>
                        <a:t>673</a:t>
                      </a:r>
                      <a:endParaRPr lang="en-US" sz="2400" b="1" dirty="0"/>
                    </a:p>
                  </a:txBody>
                  <a:tcPr>
                    <a:solidFill>
                      <a:schemeClr val="bg1"/>
                    </a:solidFill>
                  </a:tcPr>
                </a:tc>
                <a:extLst>
                  <a:ext uri="{0D108BD9-81ED-4DB2-BD59-A6C34878D82A}">
                    <a16:rowId xmlns:a16="http://schemas.microsoft.com/office/drawing/2014/main" val="2921667413"/>
                  </a:ext>
                </a:extLst>
              </a:tr>
            </a:tbl>
          </a:graphicData>
        </a:graphic>
      </p:graphicFrame>
      <p:sp>
        <p:nvSpPr>
          <p:cNvPr id="20" name="Rectángulo 19">
            <a:extLst>
              <a:ext uri="{FF2B5EF4-FFF2-40B4-BE49-F238E27FC236}">
                <a16:creationId xmlns:a16="http://schemas.microsoft.com/office/drawing/2014/main" id="{CE093081-D338-D883-76A2-BA81E15909ED}"/>
              </a:ext>
            </a:extLst>
          </p:cNvPr>
          <p:cNvSpPr/>
          <p:nvPr/>
        </p:nvSpPr>
        <p:spPr>
          <a:xfrm>
            <a:off x="4706464" y="2584595"/>
            <a:ext cx="3899646" cy="2743200"/>
          </a:xfrm>
          <a:prstGeom prst="rect">
            <a:avLst/>
          </a:prstGeom>
          <a:noFill/>
          <a:ln w="57150">
            <a:solidFill>
              <a:schemeClr val="accent5">
                <a:lumMod val="50000"/>
              </a:schemeClr>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pentágono 20">
            <a:extLst>
              <a:ext uri="{FF2B5EF4-FFF2-40B4-BE49-F238E27FC236}">
                <a16:creationId xmlns:a16="http://schemas.microsoft.com/office/drawing/2014/main" id="{A1CEC591-5A9B-BD55-CD70-B29FD9A5BF80}"/>
              </a:ext>
            </a:extLst>
          </p:cNvPr>
          <p:cNvSpPr/>
          <p:nvPr/>
        </p:nvSpPr>
        <p:spPr>
          <a:xfrm>
            <a:off x="1352939" y="3256948"/>
            <a:ext cx="2748414" cy="1479176"/>
          </a:xfrm>
          <a:prstGeom prst="homePlate">
            <a:avLst/>
          </a:prstGeom>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rPr>
              <a:t>REGISTRO PRELIMINAR 16 ABRIL 2024</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5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a:extLst>
              <a:ext uri="{FF2B5EF4-FFF2-40B4-BE49-F238E27FC236}">
                <a16:creationId xmlns:a16="http://schemas.microsoft.com/office/drawing/2014/main" id="{93772675-66BF-982F-9314-E605E1704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39" y="1660910"/>
            <a:ext cx="9618921" cy="4284713"/>
          </a:xfrm>
          <a:prstGeom prst="rect">
            <a:avLst/>
          </a:prstGeom>
        </p:spPr>
      </p:pic>
      <p:grpSp>
        <p:nvGrpSpPr>
          <p:cNvPr id="2" name="Grupo 1">
            <a:extLst>
              <a:ext uri="{FF2B5EF4-FFF2-40B4-BE49-F238E27FC236}">
                <a16:creationId xmlns:a16="http://schemas.microsoft.com/office/drawing/2014/main" id="{19E0416B-CABD-824F-3216-F95DBA1CA52F}"/>
              </a:ext>
            </a:extLst>
          </p:cNvPr>
          <p:cNvGrpSpPr/>
          <p:nvPr/>
        </p:nvGrpSpPr>
        <p:grpSpPr>
          <a:xfrm>
            <a:off x="250280" y="912377"/>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interrumpe el servicio eléctrico y se pierden todos los datos de la Máquina de Votación.</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16</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7" name="Elipse 6">
            <a:extLst>
              <a:ext uri="{FF2B5EF4-FFF2-40B4-BE49-F238E27FC236}">
                <a16:creationId xmlns:a16="http://schemas.microsoft.com/office/drawing/2014/main" id="{1B3A6E06-3658-7DB3-C173-DB0A4569B630}"/>
              </a:ext>
            </a:extLst>
          </p:cNvPr>
          <p:cNvSpPr/>
          <p:nvPr/>
        </p:nvSpPr>
        <p:spPr>
          <a:xfrm>
            <a:off x="9042400" y="4731657"/>
            <a:ext cx="1596571" cy="98697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31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1173629"/>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interrumpe el servicio eléctrico y se pierden todos los datos de la Máquina de Votación.</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16</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14" name="Imagen 13">
            <a:extLst>
              <a:ext uri="{FF2B5EF4-FFF2-40B4-BE49-F238E27FC236}">
                <a16:creationId xmlns:a16="http://schemas.microsoft.com/office/drawing/2014/main" id="{29BF6100-5DDD-583D-D308-3EE05EED2D16}"/>
              </a:ext>
            </a:extLst>
          </p:cNvPr>
          <p:cNvPicPr>
            <a:picLocks noChangeAspect="1"/>
          </p:cNvPicPr>
          <p:nvPr/>
        </p:nvPicPr>
        <p:blipFill>
          <a:blip r:embed="rId2"/>
          <a:stretch>
            <a:fillRect/>
          </a:stretch>
        </p:blipFill>
        <p:spPr>
          <a:xfrm>
            <a:off x="1465942" y="2163033"/>
            <a:ext cx="9489823" cy="3902268"/>
          </a:xfrm>
          <a:prstGeom prst="rect">
            <a:avLst/>
          </a:prstGeom>
        </p:spPr>
      </p:pic>
    </p:spTree>
    <p:extLst>
      <p:ext uri="{BB962C8B-B14F-4D97-AF65-F5344CB8AC3E}">
        <p14:creationId xmlns:p14="http://schemas.microsoft.com/office/powerpoint/2010/main" val="392836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1173629"/>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interrumpe el servicio eléctrico y se pierden todos los datos de la Máquina de Votación.</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16</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74160C80-D1BF-1069-ED3D-A8ABF94E64F2}"/>
              </a:ext>
            </a:extLst>
          </p:cNvPr>
          <p:cNvPicPr>
            <a:picLocks noChangeAspect="1"/>
          </p:cNvPicPr>
          <p:nvPr/>
        </p:nvPicPr>
        <p:blipFill rotWithShape="1">
          <a:blip r:embed="rId2"/>
          <a:srcRect l="20228" r="24696"/>
          <a:stretch/>
        </p:blipFill>
        <p:spPr>
          <a:xfrm>
            <a:off x="1219201" y="2097018"/>
            <a:ext cx="3788028" cy="3674196"/>
          </a:xfrm>
          <a:prstGeom prst="rect">
            <a:avLst/>
          </a:prstGeom>
        </p:spPr>
      </p:pic>
      <p:pic>
        <p:nvPicPr>
          <p:cNvPr id="8" name="Imagen 7">
            <a:extLst>
              <a:ext uri="{FF2B5EF4-FFF2-40B4-BE49-F238E27FC236}">
                <a16:creationId xmlns:a16="http://schemas.microsoft.com/office/drawing/2014/main" id="{7D1EF6AA-D12A-3EEF-6322-D659EA7CF24A}"/>
              </a:ext>
            </a:extLst>
          </p:cNvPr>
          <p:cNvPicPr>
            <a:picLocks noChangeAspect="1"/>
          </p:cNvPicPr>
          <p:nvPr/>
        </p:nvPicPr>
        <p:blipFill rotWithShape="1">
          <a:blip r:embed="rId2"/>
          <a:srcRect l="20228" r="24696"/>
          <a:stretch/>
        </p:blipFill>
        <p:spPr>
          <a:xfrm>
            <a:off x="6955879" y="2097018"/>
            <a:ext cx="3866441" cy="3750252"/>
          </a:xfrm>
          <a:prstGeom prst="rect">
            <a:avLst/>
          </a:prstGeom>
        </p:spPr>
      </p:pic>
      <p:sp>
        <p:nvSpPr>
          <p:cNvPr id="6" name="Rectángulo 5">
            <a:extLst>
              <a:ext uri="{FF2B5EF4-FFF2-40B4-BE49-F238E27FC236}">
                <a16:creationId xmlns:a16="http://schemas.microsoft.com/office/drawing/2014/main" id="{DF5380D7-9599-178B-44FE-5FD41FD2FDB7}"/>
              </a:ext>
            </a:extLst>
          </p:cNvPr>
          <p:cNvSpPr/>
          <p:nvPr/>
        </p:nvSpPr>
        <p:spPr>
          <a:xfrm>
            <a:off x="4070535" y="5511332"/>
            <a:ext cx="5189824" cy="343339"/>
          </a:xfrm>
          <a:prstGeom prst="rect">
            <a:avLst/>
          </a:prstGeom>
          <a:solidFill>
            <a:srgbClr val="C00000"/>
          </a:solidFill>
          <a:ln>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chemeClr val="bg1"/>
                </a:solidFill>
                <a:effectLst>
                  <a:outerShdw blurRad="38100" dist="38100" dir="2700000" algn="tl">
                    <a:srgbClr val="000000">
                      <a:alpha val="43137"/>
                    </a:srgbClr>
                  </a:outerShdw>
                </a:effectLst>
              </a:rPr>
              <a:t>Bancos de batería para los UPS </a:t>
            </a:r>
          </a:p>
        </p:txBody>
      </p:sp>
    </p:spTree>
    <p:extLst>
      <p:ext uri="{BB962C8B-B14F-4D97-AF65-F5344CB8AC3E}">
        <p14:creationId xmlns:p14="http://schemas.microsoft.com/office/powerpoint/2010/main" val="24101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F4EBA0F4-3708-3028-32F4-D93AB6D9C71E}"/>
              </a:ext>
            </a:extLst>
          </p:cNvPr>
          <p:cNvGrpSpPr/>
          <p:nvPr/>
        </p:nvGrpSpPr>
        <p:grpSpPr>
          <a:xfrm>
            <a:off x="250280" y="1141268"/>
            <a:ext cx="11558779" cy="560330"/>
            <a:chOff x="250280" y="1853959"/>
            <a:chExt cx="11558779" cy="560330"/>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91868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 se puede sustituir a ningún candidato después de diez días antes de las elecciones</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853959"/>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17</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0EFE0C42-2605-5F59-3FB9-D84A2E661D30}"/>
              </a:ext>
            </a:extLst>
          </p:cNvPr>
          <p:cNvSpPr txBox="1"/>
          <p:nvPr/>
        </p:nvSpPr>
        <p:spPr>
          <a:xfrm>
            <a:off x="574410" y="2393896"/>
            <a:ext cx="11108074" cy="1631216"/>
          </a:xfrm>
          <a:prstGeom prst="rect">
            <a:avLst/>
          </a:prstGeom>
          <a:noFill/>
          <a:ln w="38100">
            <a:solidFill>
              <a:schemeClr val="accent5">
                <a:lumMod val="75000"/>
              </a:schemeClr>
            </a:solidFill>
          </a:ln>
          <a:effectLst>
            <a:outerShdw blurRad="50800" dist="38100" algn="l" rotWithShape="0">
              <a:prstClr val="black">
                <a:alpha val="40000"/>
              </a:prstClr>
            </a:outerShdw>
          </a:effectLst>
        </p:spPr>
        <p:txBody>
          <a:bodyPr wrap="square" rtlCol="0">
            <a:spAutoFit/>
          </a:bodyPr>
          <a:lstStyle/>
          <a:p>
            <a:r>
              <a:rPr lang="es-ES" sz="2000" b="1" dirty="0">
                <a:solidFill>
                  <a:srgbClr val="C00000"/>
                </a:solidFill>
                <a:effectLst>
                  <a:outerShdw blurRad="38100" dist="38100" dir="2700000" algn="tl">
                    <a:srgbClr val="000000">
                      <a:alpha val="43137"/>
                    </a:srgbClr>
                  </a:outerShdw>
                </a:effectLst>
              </a:rPr>
              <a:t>Artículo 62. </a:t>
            </a:r>
            <a:r>
              <a:rPr lang="es-ES" sz="2000" dirty="0">
                <a:effectLst>
                  <a:outerShdw blurRad="38100" dist="38100" dir="2700000" algn="tl">
                    <a:srgbClr val="000000">
                      <a:alpha val="43137"/>
                    </a:srgbClr>
                  </a:outerShdw>
                </a:effectLst>
              </a:rPr>
              <a:t>Las organizaciones postulantes podrán sustituir sus candidatos o candidatas, en los siguientes casos: </a:t>
            </a:r>
            <a:r>
              <a:rPr lang="es-ES" sz="2000" b="1" dirty="0">
                <a:solidFill>
                  <a:srgbClr val="C00000"/>
                </a:solidFill>
                <a:effectLst>
                  <a:outerShdw blurRad="38100" dist="38100" dir="2700000" algn="tl">
                    <a:srgbClr val="000000">
                      <a:alpha val="43137"/>
                    </a:srgbClr>
                  </a:outerShdw>
                </a:effectLst>
              </a:rPr>
              <a:t>fallecimiento, renuncia, discapacidad física o mental debidamente certificada por la autoridad competente o razones constitucionales y/o legales</a:t>
            </a:r>
            <a:r>
              <a:rPr lang="es-ES" sz="2000" dirty="0">
                <a:effectLst>
                  <a:outerShdw blurRad="38100" dist="38100" dir="2700000" algn="tl">
                    <a:srgbClr val="000000">
                      <a:alpha val="43137"/>
                    </a:srgbClr>
                  </a:outerShdw>
                </a:effectLst>
              </a:rPr>
              <a:t>. A tales efectos, el Consejo Nacional Electoral tomará las medidas para informar a los electores y las electoras en el ámbito territorial al que corresponda la elección, sobre la sustitución realizada.</a:t>
            </a:r>
          </a:p>
        </p:txBody>
      </p:sp>
      <p:sp>
        <p:nvSpPr>
          <p:cNvPr id="7" name="CuadroTexto 6">
            <a:extLst>
              <a:ext uri="{FF2B5EF4-FFF2-40B4-BE49-F238E27FC236}">
                <a16:creationId xmlns:a16="http://schemas.microsoft.com/office/drawing/2014/main" id="{B8E6ACF6-7CF1-518B-520A-7FC34373810D}"/>
              </a:ext>
            </a:extLst>
          </p:cNvPr>
          <p:cNvSpPr txBox="1"/>
          <p:nvPr/>
        </p:nvSpPr>
        <p:spPr>
          <a:xfrm>
            <a:off x="642647" y="1809200"/>
            <a:ext cx="2163541" cy="523220"/>
          </a:xfrm>
          <a:prstGeom prst="rect">
            <a:avLst/>
          </a:prstGeom>
          <a:noFill/>
        </p:spPr>
        <p:txBody>
          <a:bodyPr wrap="none" rtlCol="0">
            <a:spAutoFit/>
          </a:bodyPr>
          <a:lstStyle/>
          <a:p>
            <a:r>
              <a:rPr lang="es-ES" sz="2800" b="1" dirty="0">
                <a:effectLst>
                  <a:outerShdw blurRad="38100" dist="38100" dir="2700000" algn="tl">
                    <a:srgbClr val="000000">
                      <a:alpha val="43137"/>
                    </a:srgbClr>
                  </a:outerShdw>
                </a:effectLst>
              </a:rPr>
              <a:t>Sustituciones</a:t>
            </a:r>
            <a:endParaRPr lang="en-US" sz="2800" b="1"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85F31B39-265B-FFFC-5CA6-F7C11DA96975}"/>
              </a:ext>
            </a:extLst>
          </p:cNvPr>
          <p:cNvSpPr txBox="1"/>
          <p:nvPr/>
        </p:nvSpPr>
        <p:spPr>
          <a:xfrm>
            <a:off x="574410" y="4658516"/>
            <a:ext cx="11108074" cy="1323439"/>
          </a:xfrm>
          <a:prstGeom prst="rect">
            <a:avLst/>
          </a:prstGeom>
          <a:noFill/>
          <a:ln w="38100">
            <a:solidFill>
              <a:schemeClr val="accent5">
                <a:lumMod val="75000"/>
              </a:schemeClr>
            </a:solidFill>
          </a:ln>
          <a:effectLst>
            <a:outerShdw blurRad="50800" dist="38100" algn="l" rotWithShape="0">
              <a:prstClr val="black">
                <a:alpha val="40000"/>
              </a:prstClr>
            </a:outerShdw>
          </a:effectLst>
        </p:spPr>
        <p:txBody>
          <a:bodyPr wrap="square">
            <a:spAutoFit/>
          </a:bodyPr>
          <a:lstStyle/>
          <a:p>
            <a:r>
              <a:rPr lang="es-ES" sz="2000" b="1" dirty="0">
                <a:solidFill>
                  <a:srgbClr val="C00000"/>
                </a:solidFill>
                <a:effectLst>
                  <a:outerShdw blurRad="38100" dist="38100" dir="2700000" algn="tl">
                    <a:srgbClr val="000000">
                      <a:alpha val="43137"/>
                    </a:srgbClr>
                  </a:outerShdw>
                </a:effectLst>
              </a:rPr>
              <a:t>Artículo 63. </a:t>
            </a:r>
            <a:r>
              <a:rPr lang="es-ES" sz="2000" dirty="0">
                <a:effectLst>
                  <a:outerShdw blurRad="38100" dist="38100" dir="2700000" algn="tl">
                    <a:srgbClr val="000000">
                      <a:alpha val="43137"/>
                    </a:srgbClr>
                  </a:outerShdw>
                </a:effectLst>
              </a:rPr>
              <a:t>Las organizaciones postulantes podrán modificar las postulaciones que presenten y, en consecuencia, sustituir candidatos o candidatas </a:t>
            </a:r>
            <a:r>
              <a:rPr lang="es-ES" sz="2000" b="1" dirty="0">
                <a:solidFill>
                  <a:srgbClr val="C00000"/>
                </a:solidFill>
                <a:effectLst>
                  <a:outerShdw blurRad="38100" dist="38100" dir="2700000" algn="tl">
                    <a:srgbClr val="000000">
                      <a:alpha val="43137"/>
                    </a:srgbClr>
                  </a:outerShdw>
                </a:effectLst>
              </a:rPr>
              <a:t>hasta diez días antes de ocurrir el acto electoral</a:t>
            </a:r>
            <a:r>
              <a:rPr lang="es-ES" sz="2000" dirty="0">
                <a:effectLst>
                  <a:outerShdw blurRad="38100" dist="38100" dir="2700000" algn="tl">
                    <a:srgbClr val="000000">
                      <a:alpha val="43137"/>
                    </a:srgbClr>
                  </a:outerShdw>
                </a:effectLst>
              </a:rPr>
              <a:t>. A tales efectos, el Consejo Nacional Electoral tomará las medidas para informar a los electores y las electoras en el ámbito territorial al que corresponda la elección, sobre la modificación o sustitución realizada.</a:t>
            </a:r>
          </a:p>
        </p:txBody>
      </p:sp>
      <p:sp>
        <p:nvSpPr>
          <p:cNvPr id="11" name="CuadroTexto 10">
            <a:extLst>
              <a:ext uri="{FF2B5EF4-FFF2-40B4-BE49-F238E27FC236}">
                <a16:creationId xmlns:a16="http://schemas.microsoft.com/office/drawing/2014/main" id="{EE20EA82-8632-7C8A-6F22-A5E419F7B863}"/>
              </a:ext>
            </a:extLst>
          </p:cNvPr>
          <p:cNvSpPr txBox="1"/>
          <p:nvPr/>
        </p:nvSpPr>
        <p:spPr>
          <a:xfrm>
            <a:off x="574410" y="4076094"/>
            <a:ext cx="2544221" cy="523220"/>
          </a:xfrm>
          <a:prstGeom prst="rect">
            <a:avLst/>
          </a:prstGeom>
          <a:noFill/>
        </p:spPr>
        <p:txBody>
          <a:bodyPr wrap="square" rtlCol="0">
            <a:spAutoFit/>
          </a:bodyPr>
          <a:lstStyle/>
          <a:p>
            <a:r>
              <a:rPr lang="es-ES" sz="2800" b="1" dirty="0">
                <a:effectLst>
                  <a:outerShdw blurRad="38100" dist="38100" dir="2700000" algn="tl">
                    <a:srgbClr val="000000">
                      <a:alpha val="43137"/>
                    </a:srgbClr>
                  </a:outerShdw>
                </a:effectLst>
              </a:rPr>
              <a:t>Modificaciones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80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magen que contiene interior, tabla, pequeño, sartén&#10;&#10;Descripción generada automáticamente">
            <a:extLst>
              <a:ext uri="{FF2B5EF4-FFF2-40B4-BE49-F238E27FC236}">
                <a16:creationId xmlns:a16="http://schemas.microsoft.com/office/drawing/2014/main" id="{E0F68840-2619-4415-9C45-AE2282222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697" y="1562510"/>
            <a:ext cx="2128404" cy="2128404"/>
          </a:xfrm>
          <a:prstGeom prst="rect">
            <a:avLst/>
          </a:prstGeom>
        </p:spPr>
      </p:pic>
      <p:pic>
        <p:nvPicPr>
          <p:cNvPr id="3" name="Imagen 2" descr="Dibujo en blanco y negro&#10;&#10;Descripción generada automáticamente con confianza baja">
            <a:extLst>
              <a:ext uri="{FF2B5EF4-FFF2-40B4-BE49-F238E27FC236}">
                <a16:creationId xmlns:a16="http://schemas.microsoft.com/office/drawing/2014/main" id="{31549C7F-F25D-4102-82B1-CF44D1D78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265" y="4105403"/>
            <a:ext cx="1528784" cy="1778193"/>
          </a:xfrm>
          <a:prstGeom prst="rect">
            <a:avLst/>
          </a:prstGeom>
        </p:spPr>
      </p:pic>
      <p:pic>
        <p:nvPicPr>
          <p:cNvPr id="5" name="Imagen 4" descr="Imagen en blanco y negro&#10;&#10;Descripción generada automáticamente con confianza baja">
            <a:extLst>
              <a:ext uri="{FF2B5EF4-FFF2-40B4-BE49-F238E27FC236}">
                <a16:creationId xmlns:a16="http://schemas.microsoft.com/office/drawing/2014/main" id="{C599C9C8-AB50-47FD-A37C-FF945FE3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02" y="4105404"/>
            <a:ext cx="1464122" cy="1778192"/>
          </a:xfrm>
          <a:prstGeom prst="rect">
            <a:avLst/>
          </a:prstGeom>
        </p:spPr>
      </p:pic>
      <p:pic>
        <p:nvPicPr>
          <p:cNvPr id="9" name="Imagen 8" descr="Gráfico, Gráfico circular&#10;&#10;Descripción generada automáticamente">
            <a:extLst>
              <a:ext uri="{FF2B5EF4-FFF2-40B4-BE49-F238E27FC236}">
                <a16:creationId xmlns:a16="http://schemas.microsoft.com/office/drawing/2014/main" id="{32928908-F035-4B31-A98A-1C4D4BFF0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694" y="2371106"/>
            <a:ext cx="6458540" cy="3703775"/>
          </a:xfrm>
          <a:prstGeom prst="rect">
            <a:avLst/>
          </a:prstGeom>
        </p:spPr>
      </p:pic>
      <p:pic>
        <p:nvPicPr>
          <p:cNvPr id="7" name="Imagen 6" descr="Diagrama, Esquemático&#10;&#10;Descripción generada automáticamente">
            <a:extLst>
              <a:ext uri="{FF2B5EF4-FFF2-40B4-BE49-F238E27FC236}">
                <a16:creationId xmlns:a16="http://schemas.microsoft.com/office/drawing/2014/main" id="{285D1962-1CDA-44BC-ADA8-AA1E1D131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3189" y="4211341"/>
            <a:ext cx="1438659" cy="1815560"/>
          </a:xfrm>
          <a:prstGeom prst="rect">
            <a:avLst/>
          </a:prstGeom>
        </p:spPr>
      </p:pic>
      <p:sp>
        <p:nvSpPr>
          <p:cNvPr id="11" name="CuadroTexto 10">
            <a:extLst>
              <a:ext uri="{FF2B5EF4-FFF2-40B4-BE49-F238E27FC236}">
                <a16:creationId xmlns:a16="http://schemas.microsoft.com/office/drawing/2014/main" id="{DE44B4EE-8A58-4F63-817B-A935E84EBECE}"/>
              </a:ext>
            </a:extLst>
          </p:cNvPr>
          <p:cNvSpPr txBox="1"/>
          <p:nvPr/>
        </p:nvSpPr>
        <p:spPr>
          <a:xfrm>
            <a:off x="5844452" y="1790742"/>
            <a:ext cx="5387925" cy="461665"/>
          </a:xfrm>
          <a:prstGeom prst="rect">
            <a:avLst/>
          </a:prstGeom>
          <a:noFill/>
          <a:ln w="38100">
            <a:solidFill>
              <a:schemeClr val="accent5">
                <a:lumMod val="75000"/>
              </a:schemeClr>
            </a:solidFill>
          </a:ln>
          <a:effectLst>
            <a:outerShdw blurRad="50800" dist="38100" algn="l" rotWithShape="0">
              <a:prstClr val="black">
                <a:alpha val="40000"/>
              </a:prstClr>
            </a:outerShdw>
          </a:effectLst>
        </p:spPr>
        <p:txBody>
          <a:bodyPr wrap="square" rtlCol="0">
            <a:spAutoFit/>
          </a:bodyPr>
          <a:lstStyle/>
          <a:p>
            <a:r>
              <a:rPr lang="en-US" sz="2400" b="1" dirty="0">
                <a:effectLst>
                  <a:outerShdw blurRad="38100" dist="38100" dir="2700000" algn="tl">
                    <a:srgbClr val="000000">
                      <a:alpha val="43137"/>
                    </a:srgbClr>
                  </a:outerShdw>
                </a:effectLst>
              </a:rPr>
              <a:t>CALIDAD DE LA IMAGEN DE LAS HUELLAS</a:t>
            </a:r>
          </a:p>
        </p:txBody>
      </p:sp>
      <p:sp>
        <p:nvSpPr>
          <p:cNvPr id="12" name="CuadroTexto 11">
            <a:extLst>
              <a:ext uri="{FF2B5EF4-FFF2-40B4-BE49-F238E27FC236}">
                <a16:creationId xmlns:a16="http://schemas.microsoft.com/office/drawing/2014/main" id="{D0050562-0C6A-49FC-BCD6-89C44AB85168}"/>
              </a:ext>
            </a:extLst>
          </p:cNvPr>
          <p:cNvSpPr txBox="1"/>
          <p:nvPr/>
        </p:nvSpPr>
        <p:spPr>
          <a:xfrm>
            <a:off x="659330" y="3494117"/>
            <a:ext cx="4012878" cy="461665"/>
          </a:xfrm>
          <a:prstGeom prst="rect">
            <a:avLst/>
          </a:prstGeom>
          <a:noFill/>
          <a:ln w="38100">
            <a:solidFill>
              <a:schemeClr val="accent5">
                <a:lumMod val="75000"/>
              </a:schemeClr>
            </a:solidFill>
          </a:ln>
          <a:effectLst>
            <a:outerShdw blurRad="50800" dist="38100" algn="l" rotWithShape="0">
              <a:prstClr val="black">
                <a:alpha val="40000"/>
              </a:prstClr>
            </a:outerShdw>
          </a:effectLst>
        </p:spPr>
        <p:txBody>
          <a:bodyPr wrap="square" rtlCol="0">
            <a:spAutoFit/>
          </a:bodyPr>
          <a:lstStyle/>
          <a:p>
            <a:r>
              <a:rPr lang="en-US" sz="2400" b="1" dirty="0">
                <a:effectLst>
                  <a:outerShdw blurRad="38100" dist="38100" dir="2700000" algn="tl">
                    <a:srgbClr val="000000">
                      <a:alpha val="43137"/>
                    </a:srgbClr>
                  </a:outerShdw>
                </a:effectLst>
              </a:rPr>
              <a:t>INFORMACI</a:t>
            </a:r>
            <a:r>
              <a:rPr lang="es-ES" sz="2400" b="1" dirty="0" err="1">
                <a:effectLst>
                  <a:outerShdw blurRad="38100" dist="38100" dir="2700000" algn="tl">
                    <a:srgbClr val="000000">
                      <a:alpha val="43137"/>
                    </a:srgbClr>
                  </a:outerShdw>
                </a:effectLst>
              </a:rPr>
              <a:t>Ó</a:t>
            </a:r>
            <a:r>
              <a:rPr lang="en-US" sz="2400" b="1" dirty="0">
                <a:effectLst>
                  <a:outerShdw blurRad="38100" dist="38100" dir="2700000" algn="tl">
                    <a:srgbClr val="000000">
                      <a:alpha val="43137"/>
                    </a:srgbClr>
                  </a:outerShdw>
                </a:effectLst>
              </a:rPr>
              <a:t>N BIOMÉTRICA</a:t>
            </a:r>
          </a:p>
        </p:txBody>
      </p:sp>
      <p:sp>
        <p:nvSpPr>
          <p:cNvPr id="16" name="Flecha: pentágono 15">
            <a:extLst>
              <a:ext uri="{FF2B5EF4-FFF2-40B4-BE49-F238E27FC236}">
                <a16:creationId xmlns:a16="http://schemas.microsoft.com/office/drawing/2014/main" id="{E37BD5C1-0DFF-4528-B1F7-0520FF4E840E}"/>
              </a:ext>
            </a:extLst>
          </p:cNvPr>
          <p:cNvSpPr/>
          <p:nvPr/>
        </p:nvSpPr>
        <p:spPr>
          <a:xfrm>
            <a:off x="404434" y="2071766"/>
            <a:ext cx="1725263" cy="9091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BD</a:t>
            </a:r>
          </a:p>
          <a:p>
            <a:pPr algn="ctr"/>
            <a:r>
              <a:rPr lang="es-ES" sz="2400" b="1" dirty="0">
                <a:effectLst>
                  <a:outerShdw blurRad="38100" dist="38100" dir="2700000" algn="tl">
                    <a:srgbClr val="000000">
                      <a:alpha val="43137"/>
                    </a:srgbClr>
                  </a:outerShdw>
                </a:effectLst>
              </a:rPr>
              <a:t>HUELLAS</a:t>
            </a:r>
            <a:endParaRPr lang="en-US" sz="2400" b="1" dirty="0">
              <a:effectLst>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id="{46D5A6FA-327D-A16B-FF5A-2EA584191670}"/>
              </a:ext>
            </a:extLst>
          </p:cNvPr>
          <p:cNvGrpSpPr/>
          <p:nvPr/>
        </p:nvGrpSpPr>
        <p:grpSpPr>
          <a:xfrm>
            <a:off x="250280" y="772772"/>
            <a:ext cx="11558779" cy="789738"/>
            <a:chOff x="250280" y="1744775"/>
            <a:chExt cx="11558779" cy="789738"/>
          </a:xfrm>
        </p:grpSpPr>
        <p:sp>
          <p:nvSpPr>
            <p:cNvPr id="4" name="CuadroTexto 3">
              <a:extLst>
                <a:ext uri="{FF2B5EF4-FFF2-40B4-BE49-F238E27FC236}">
                  <a16:creationId xmlns:a16="http://schemas.microsoft.com/office/drawing/2014/main" id="{48D7E550-A287-B5B9-F14E-C00640972809}"/>
                </a:ext>
              </a:extLst>
            </p:cNvPr>
            <p:cNvSpPr txBox="1"/>
            <p:nvPr/>
          </p:nvSpPr>
          <p:spPr>
            <a:xfrm>
              <a:off x="1968230" y="179584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 las mesas sin testigos después del cierre del Centro de Votación se generan votos falsos masivamente.</a:t>
              </a:r>
            </a:p>
          </p:txBody>
        </p:sp>
        <p:sp>
          <p:nvSpPr>
            <p:cNvPr id="6" name="Flecha: pentágono 5">
              <a:extLst>
                <a:ext uri="{FF2B5EF4-FFF2-40B4-BE49-F238E27FC236}">
                  <a16:creationId xmlns:a16="http://schemas.microsoft.com/office/drawing/2014/main" id="{2C796FCC-2C26-44E2-8CB9-8EA47E62B972}"/>
                </a:ext>
              </a:extLst>
            </p:cNvPr>
            <p:cNvSpPr/>
            <p:nvPr/>
          </p:nvSpPr>
          <p:spPr>
            <a:xfrm>
              <a:off x="250280" y="1744775"/>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18</a:t>
              </a:r>
              <a:endParaRPr lang="en-US" sz="2400" b="1" dirty="0">
                <a:effectLst>
                  <a:outerShdw blurRad="38100" dist="38100" dir="2700000" algn="tl">
                    <a:srgbClr val="000000">
                      <a:alpha val="43137"/>
                    </a:srgbClr>
                  </a:outerShdw>
                </a:effectLst>
              </a:endParaRPr>
            </a:p>
          </p:txBody>
        </p:sp>
      </p:grpSp>
      <p:sp>
        <p:nvSpPr>
          <p:cNvPr id="8" name="CuadroTexto 7">
            <a:extLst>
              <a:ext uri="{FF2B5EF4-FFF2-40B4-BE49-F238E27FC236}">
                <a16:creationId xmlns:a16="http://schemas.microsoft.com/office/drawing/2014/main" id="{7CF24E20-9791-37DE-504C-D460EE1B8FC8}"/>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5612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B822A2D-B8E4-490D-8AC4-08600C1C7356}"/>
              </a:ext>
            </a:extLst>
          </p:cNvPr>
          <p:cNvSpPr txBox="1"/>
          <p:nvPr/>
        </p:nvSpPr>
        <p:spPr>
          <a:xfrm>
            <a:off x="1288868" y="150503"/>
            <a:ext cx="9614263" cy="646331"/>
          </a:xfrm>
          <a:prstGeom prst="rect">
            <a:avLst/>
          </a:prstGeom>
          <a:solidFill>
            <a:schemeClr val="accent5">
              <a:lumMod val="50000"/>
            </a:schemeClr>
          </a:solidFill>
        </p:spPr>
        <p:txBody>
          <a:bodyPr wrap="square" rtlCol="0">
            <a:spAutoFit/>
          </a:bodyPr>
          <a:lstStyle/>
          <a:p>
            <a:r>
              <a:rPr lang="es-ES" sz="3600" b="1" dirty="0">
                <a:solidFill>
                  <a:schemeClr val="bg1"/>
                </a:solidFill>
                <a:effectLst>
                  <a:outerShdw blurRad="38100" dist="38100" dir="2700000" algn="tl">
                    <a:srgbClr val="000000">
                      <a:alpha val="43137"/>
                    </a:srgbClr>
                  </a:outerShdw>
                </a:effectLst>
              </a:rPr>
              <a:t>MITO Y CREENCIA</a:t>
            </a:r>
            <a:endParaRPr lang="en-US" sz="3600" b="1" dirty="0">
              <a:solidFill>
                <a:schemeClr val="bg1"/>
              </a:solidFill>
              <a:effectLst>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5C971E53-6F02-42B1-BD26-7D217F17ABFD}"/>
              </a:ext>
            </a:extLst>
          </p:cNvPr>
          <p:cNvSpPr txBox="1"/>
          <p:nvPr/>
        </p:nvSpPr>
        <p:spPr>
          <a:xfrm>
            <a:off x="1037822" y="1726215"/>
            <a:ext cx="10191117" cy="21698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just"/>
            <a:r>
              <a:rPr lang="es-ES" sz="2700" dirty="0">
                <a:effectLst/>
                <a:latin typeface="Calibri" panose="020F0502020204030204" pitchFamily="34" charset="0"/>
                <a:ea typeface="Calibri" panose="020F0502020204030204" pitchFamily="34" charset="0"/>
                <a:cs typeface="Times New Roman" panose="02020603050405020304" pitchFamily="18" charset="0"/>
              </a:rPr>
              <a:t>Relato ficticio de algún aspecto usando un argumento o raciocinio falso, formulado con la finalidad de inducir al adversario en error, o sea un sofisma que se refiere específicamente a los razonamientos que aparentan ser correctos, pero no lo son. Los sinónimos de sofisma son: argucia, engaño, apariencia, falacia, falsedad, entre otros.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290A131-5C3A-A3B7-106C-CB382FFC2D47}"/>
              </a:ext>
            </a:extLst>
          </p:cNvPr>
          <p:cNvSpPr txBox="1"/>
          <p:nvPr/>
        </p:nvSpPr>
        <p:spPr>
          <a:xfrm>
            <a:off x="1028858" y="4548706"/>
            <a:ext cx="10191117" cy="923330"/>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just"/>
            <a:r>
              <a:rPr lang="es-ES" sz="2700" dirty="0">
                <a:effectLst/>
                <a:latin typeface="Calibri" panose="020F0502020204030204" pitchFamily="34" charset="0"/>
                <a:ea typeface="Calibri" panose="020F0502020204030204" pitchFamily="34" charset="0"/>
                <a:cs typeface="Times New Roman" panose="02020603050405020304" pitchFamily="18" charset="0"/>
              </a:rPr>
              <a:t>Completo crédito que se presta a un hecho o noticia como seguro o cierto, aunque provenga de una situación falsa.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A14C2487-7619-D5D2-4808-B1EBFFB91FA4}"/>
              </a:ext>
            </a:extLst>
          </p:cNvPr>
          <p:cNvSpPr txBox="1"/>
          <p:nvPr/>
        </p:nvSpPr>
        <p:spPr>
          <a:xfrm>
            <a:off x="1028858" y="1353155"/>
            <a:ext cx="1050920" cy="400110"/>
          </a:xfrm>
          <a:prstGeom prst="rect">
            <a:avLst/>
          </a:prstGeom>
          <a:solidFill>
            <a:srgbClr val="C00000"/>
          </a:solidFill>
          <a:effectLst>
            <a:outerShdw blurRad="50800" dist="38100" algn="l" rotWithShape="0">
              <a:prstClr val="black">
                <a:alpha val="40000"/>
              </a:prstClr>
            </a:outerShdw>
          </a:effectLst>
        </p:spPr>
        <p:txBody>
          <a:bodyPr wrap="square" rtlCol="0">
            <a:spAutoFit/>
          </a:bodyPr>
          <a:lstStyle/>
          <a:p>
            <a:r>
              <a:rPr lang="es-ES" sz="2000" b="1" dirty="0">
                <a:solidFill>
                  <a:schemeClr val="bg1"/>
                </a:solidFill>
                <a:effectLst>
                  <a:outerShdw blurRad="38100" dist="38100" dir="2700000" algn="tl">
                    <a:srgbClr val="000000">
                      <a:alpha val="43137"/>
                    </a:srgbClr>
                  </a:outerShdw>
                </a:effectLst>
              </a:rPr>
              <a:t>MITO:</a:t>
            </a:r>
            <a:endParaRPr lang="en-US" sz="2000" b="1" dirty="0">
              <a:solidFill>
                <a:schemeClr val="bg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40B730A8-AE00-B421-857B-00EEFD1E67AE}"/>
              </a:ext>
            </a:extLst>
          </p:cNvPr>
          <p:cNvSpPr txBox="1"/>
          <p:nvPr/>
        </p:nvSpPr>
        <p:spPr>
          <a:xfrm>
            <a:off x="1028857" y="4116708"/>
            <a:ext cx="1445401" cy="400110"/>
          </a:xfrm>
          <a:prstGeom prst="rect">
            <a:avLst/>
          </a:prstGeom>
          <a:solidFill>
            <a:srgbClr val="C00000"/>
          </a:solidFill>
          <a:effectLst>
            <a:outerShdw blurRad="50800" dist="38100" algn="l" rotWithShape="0">
              <a:prstClr val="black">
                <a:alpha val="40000"/>
              </a:prstClr>
            </a:outerShdw>
          </a:effectLst>
        </p:spPr>
        <p:txBody>
          <a:bodyPr wrap="square" rtlCol="0">
            <a:spAutoFit/>
          </a:bodyPr>
          <a:lstStyle/>
          <a:p>
            <a:r>
              <a:rPr lang="es-ES" sz="2000" b="1" dirty="0">
                <a:solidFill>
                  <a:schemeClr val="bg1"/>
                </a:solidFill>
                <a:effectLst>
                  <a:outerShdw blurRad="38100" dist="38100" dir="2700000" algn="tl">
                    <a:srgbClr val="000000">
                      <a:alpha val="43137"/>
                    </a:srgbClr>
                  </a:outerShdw>
                </a:effectLst>
              </a:rPr>
              <a:t>CREENCIA:</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055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914317"/>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 las mesas sin testigos después del cierre del Centro de Votación se generan votos falsos masivamente.</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18</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56" name="Imagen 55">
            <a:extLst>
              <a:ext uri="{FF2B5EF4-FFF2-40B4-BE49-F238E27FC236}">
                <a16:creationId xmlns:a16="http://schemas.microsoft.com/office/drawing/2014/main" id="{1B5668A9-7FF5-9015-2AB0-DF9C0949EB94}"/>
              </a:ext>
            </a:extLst>
          </p:cNvPr>
          <p:cNvPicPr>
            <a:picLocks noChangeAspect="1"/>
          </p:cNvPicPr>
          <p:nvPr/>
        </p:nvPicPr>
        <p:blipFill>
          <a:blip r:embed="rId2"/>
          <a:stretch>
            <a:fillRect/>
          </a:stretch>
        </p:blipFill>
        <p:spPr>
          <a:xfrm>
            <a:off x="2313775" y="1841358"/>
            <a:ext cx="6922008" cy="4290124"/>
          </a:xfrm>
          <a:prstGeom prst="rect">
            <a:avLst/>
          </a:prstGeom>
        </p:spPr>
      </p:pic>
    </p:spTree>
    <p:extLst>
      <p:ext uri="{BB962C8B-B14F-4D97-AF65-F5344CB8AC3E}">
        <p14:creationId xmlns:p14="http://schemas.microsoft.com/office/powerpoint/2010/main" val="2934606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E0416B-CABD-824F-3216-F95DBA1CA52F}"/>
              </a:ext>
            </a:extLst>
          </p:cNvPr>
          <p:cNvGrpSpPr/>
          <p:nvPr/>
        </p:nvGrpSpPr>
        <p:grpSpPr>
          <a:xfrm>
            <a:off x="250280" y="1173629"/>
            <a:ext cx="11558779" cy="738664"/>
            <a:chOff x="250280" y="1173629"/>
            <a:chExt cx="11558779" cy="738664"/>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173629"/>
              <a:ext cx="9840829" cy="738664"/>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 las mesas sin testigos después del cierre del Centro de Votación se generan votos falsos masivamente.</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262796"/>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18</a:t>
              </a:r>
              <a:endParaRPr lang="en-US" sz="2400" b="1" dirty="0">
                <a:effectLst>
                  <a:outerShdw blurRad="38100" dist="38100" dir="2700000" algn="tl">
                    <a:srgbClr val="000000">
                      <a:alpha val="43137"/>
                    </a:srgbClr>
                  </a:outerShdw>
                </a:effectLst>
              </a:endParaRPr>
            </a:p>
          </p:txBody>
        </p:sp>
      </p:gr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6" name="Imagen 5" descr="Interfaz de usuario gráfica, Aplicación&#10;&#10;Descripción generada automáticamente">
            <a:extLst>
              <a:ext uri="{FF2B5EF4-FFF2-40B4-BE49-F238E27FC236}">
                <a16:creationId xmlns:a16="http://schemas.microsoft.com/office/drawing/2014/main" id="{5514B46E-6FAF-40F7-2DD6-EB03A84F6241}"/>
              </a:ext>
            </a:extLst>
          </p:cNvPr>
          <p:cNvPicPr>
            <a:picLocks noChangeAspect="1"/>
          </p:cNvPicPr>
          <p:nvPr/>
        </p:nvPicPr>
        <p:blipFill rotWithShape="1">
          <a:blip r:embed="rId2">
            <a:extLst>
              <a:ext uri="{28A0092B-C50C-407E-A947-70E740481C1C}">
                <a14:useLocalDpi xmlns:a14="http://schemas.microsoft.com/office/drawing/2010/main" val="0"/>
              </a:ext>
            </a:extLst>
          </a:blip>
          <a:srcRect t="24979"/>
          <a:stretch/>
        </p:blipFill>
        <p:spPr>
          <a:xfrm>
            <a:off x="540672" y="2359982"/>
            <a:ext cx="11110656" cy="3451505"/>
          </a:xfrm>
          <a:prstGeom prst="rect">
            <a:avLst/>
          </a:prstGeom>
        </p:spPr>
      </p:pic>
      <p:sp>
        <p:nvSpPr>
          <p:cNvPr id="7" name="Rectángulo 6">
            <a:extLst>
              <a:ext uri="{FF2B5EF4-FFF2-40B4-BE49-F238E27FC236}">
                <a16:creationId xmlns:a16="http://schemas.microsoft.com/office/drawing/2014/main" id="{5D1AD819-B348-32D5-FF35-22BC03EE9ED2}"/>
              </a:ext>
            </a:extLst>
          </p:cNvPr>
          <p:cNvSpPr/>
          <p:nvPr/>
        </p:nvSpPr>
        <p:spPr>
          <a:xfrm>
            <a:off x="1050380" y="1952634"/>
            <a:ext cx="4000591" cy="4476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ored Data 44">
            <a:extLst>
              <a:ext uri="{FF2B5EF4-FFF2-40B4-BE49-F238E27FC236}">
                <a16:creationId xmlns:a16="http://schemas.microsoft.com/office/drawing/2014/main" id="{9DFE7500-B177-B49C-543B-1D19C3F8DBA8}"/>
              </a:ext>
            </a:extLst>
          </p:cNvPr>
          <p:cNvSpPr/>
          <p:nvPr/>
        </p:nvSpPr>
        <p:spPr>
          <a:xfrm rot="10800000">
            <a:off x="2524126" y="1274136"/>
            <a:ext cx="3343275" cy="4681537"/>
          </a:xfrm>
          <a:prstGeom prst="flowChartOnlineStorage">
            <a:avLst/>
          </a:prstGeom>
          <a:solidFill>
            <a:srgbClr val="FFFF00">
              <a:alpha val="23000"/>
            </a:srgbClr>
          </a:solidFill>
          <a:ln/>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s-VE" dirty="0"/>
          </a:p>
        </p:txBody>
      </p:sp>
      <p:sp>
        <p:nvSpPr>
          <p:cNvPr id="9" name="Chevron 9">
            <a:extLst>
              <a:ext uri="{FF2B5EF4-FFF2-40B4-BE49-F238E27FC236}">
                <a16:creationId xmlns:a16="http://schemas.microsoft.com/office/drawing/2014/main" id="{46BC365C-4D92-D560-B95F-D17E70605812}"/>
              </a:ext>
            </a:extLst>
          </p:cNvPr>
          <p:cNvSpPr/>
          <p:nvPr/>
        </p:nvSpPr>
        <p:spPr>
          <a:xfrm rot="20401813">
            <a:off x="3200400" y="1820235"/>
            <a:ext cx="2465388" cy="577850"/>
          </a:xfrm>
          <a:prstGeom prst="chevron">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VE" b="1" dirty="0">
                <a:solidFill>
                  <a:schemeClr val="tx1"/>
                </a:solidFill>
              </a:rPr>
              <a:t>Coincidencia</a:t>
            </a:r>
          </a:p>
          <a:p>
            <a:pPr algn="ctr" eaLnBrk="1" hangingPunct="1">
              <a:defRPr/>
            </a:pPr>
            <a:r>
              <a:rPr lang="es-VE" dirty="0">
                <a:solidFill>
                  <a:schemeClr val="tx1"/>
                </a:solidFill>
              </a:rPr>
              <a:t>(Match)</a:t>
            </a:r>
          </a:p>
        </p:txBody>
      </p:sp>
      <p:sp>
        <p:nvSpPr>
          <p:cNvPr id="10" name="Chevron 10">
            <a:extLst>
              <a:ext uri="{FF2B5EF4-FFF2-40B4-BE49-F238E27FC236}">
                <a16:creationId xmlns:a16="http://schemas.microsoft.com/office/drawing/2014/main" id="{800E317C-048F-E417-5CE6-6FC0F6E91B24}"/>
              </a:ext>
            </a:extLst>
          </p:cNvPr>
          <p:cNvSpPr/>
          <p:nvPr/>
        </p:nvSpPr>
        <p:spPr>
          <a:xfrm rot="21158088">
            <a:off x="3382964" y="2823535"/>
            <a:ext cx="2465387" cy="577850"/>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VE" b="1" dirty="0">
                <a:solidFill>
                  <a:schemeClr val="tx1"/>
                </a:solidFill>
              </a:rPr>
              <a:t>No Coincidencia</a:t>
            </a:r>
          </a:p>
          <a:p>
            <a:pPr algn="ctr" eaLnBrk="1" hangingPunct="1">
              <a:defRPr/>
            </a:pPr>
            <a:r>
              <a:rPr lang="es-VE" dirty="0">
                <a:solidFill>
                  <a:schemeClr val="tx1"/>
                </a:solidFill>
              </a:rPr>
              <a:t>(NO Match)</a:t>
            </a:r>
          </a:p>
        </p:txBody>
      </p:sp>
      <p:sp>
        <p:nvSpPr>
          <p:cNvPr id="11" name="Chevron 11">
            <a:extLst>
              <a:ext uri="{FF2B5EF4-FFF2-40B4-BE49-F238E27FC236}">
                <a16:creationId xmlns:a16="http://schemas.microsoft.com/office/drawing/2014/main" id="{46FC9E86-6D6D-0483-BE21-6D8E25EB1FC3}"/>
              </a:ext>
            </a:extLst>
          </p:cNvPr>
          <p:cNvSpPr/>
          <p:nvPr/>
        </p:nvSpPr>
        <p:spPr>
          <a:xfrm rot="453225">
            <a:off x="3144839" y="3899860"/>
            <a:ext cx="2465387" cy="577850"/>
          </a:xfrm>
          <a:prstGeom prst="chevron">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VE" b="1" dirty="0">
                <a:solidFill>
                  <a:schemeClr val="tx1"/>
                </a:solidFill>
              </a:rPr>
              <a:t>Sin Huellas </a:t>
            </a:r>
          </a:p>
          <a:p>
            <a:pPr algn="ctr" eaLnBrk="1" hangingPunct="1">
              <a:defRPr/>
            </a:pPr>
            <a:r>
              <a:rPr lang="es-VE" b="1" dirty="0">
                <a:solidFill>
                  <a:schemeClr val="tx1"/>
                </a:solidFill>
              </a:rPr>
              <a:t>Registradas</a:t>
            </a:r>
          </a:p>
        </p:txBody>
      </p:sp>
      <p:sp>
        <p:nvSpPr>
          <p:cNvPr id="12" name="Chevron 12">
            <a:extLst>
              <a:ext uri="{FF2B5EF4-FFF2-40B4-BE49-F238E27FC236}">
                <a16:creationId xmlns:a16="http://schemas.microsoft.com/office/drawing/2014/main" id="{DBE38EE0-16B6-82D3-990F-768744CE9CEA}"/>
              </a:ext>
            </a:extLst>
          </p:cNvPr>
          <p:cNvSpPr/>
          <p:nvPr/>
        </p:nvSpPr>
        <p:spPr>
          <a:xfrm rot="575056">
            <a:off x="3014664" y="4826960"/>
            <a:ext cx="2465387" cy="577850"/>
          </a:xfrm>
          <a:prstGeom prst="chevron">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s-VE" b="1" dirty="0">
                <a:solidFill>
                  <a:schemeClr val="tx1"/>
                </a:solidFill>
              </a:rPr>
              <a:t>Sin Miembros Superiores</a:t>
            </a:r>
          </a:p>
        </p:txBody>
      </p:sp>
      <p:sp>
        <p:nvSpPr>
          <p:cNvPr id="13" name="Snip Single Corner Rectangle 13">
            <a:extLst>
              <a:ext uri="{FF2B5EF4-FFF2-40B4-BE49-F238E27FC236}">
                <a16:creationId xmlns:a16="http://schemas.microsoft.com/office/drawing/2014/main" id="{DFEB4696-B97E-5CCF-B9E0-FF80688549CF}"/>
              </a:ext>
            </a:extLst>
          </p:cNvPr>
          <p:cNvSpPr/>
          <p:nvPr/>
        </p:nvSpPr>
        <p:spPr>
          <a:xfrm>
            <a:off x="5800725" y="1358273"/>
            <a:ext cx="1689100" cy="582613"/>
          </a:xfrm>
          <a:prstGeom prst="snip1Rect">
            <a:avLst/>
          </a:prstGeom>
          <a:solidFill>
            <a:srgbClr val="8EB4E3"/>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VE" dirty="0">
                <a:solidFill>
                  <a:srgbClr val="000000"/>
                </a:solidFill>
              </a:rPr>
              <a:t>Votante VOTA</a:t>
            </a:r>
          </a:p>
        </p:txBody>
      </p:sp>
      <p:sp>
        <p:nvSpPr>
          <p:cNvPr id="14" name="Snip Single Corner Rectangle 14">
            <a:extLst>
              <a:ext uri="{FF2B5EF4-FFF2-40B4-BE49-F238E27FC236}">
                <a16:creationId xmlns:a16="http://schemas.microsoft.com/office/drawing/2014/main" id="{52031EA5-54DF-E935-022B-3121D020E969}"/>
              </a:ext>
            </a:extLst>
          </p:cNvPr>
          <p:cNvSpPr/>
          <p:nvPr/>
        </p:nvSpPr>
        <p:spPr>
          <a:xfrm>
            <a:off x="6011863" y="2667960"/>
            <a:ext cx="1598612" cy="582612"/>
          </a:xfrm>
          <a:prstGeom prst="snip1Rect">
            <a:avLst/>
          </a:prstGeom>
          <a:solidFill>
            <a:srgbClr val="FCD5B5"/>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VE" dirty="0"/>
              <a:t>Votante VOTA</a:t>
            </a:r>
          </a:p>
        </p:txBody>
      </p:sp>
      <p:sp>
        <p:nvSpPr>
          <p:cNvPr id="15" name="Snip Single Corner Rectangle 16">
            <a:extLst>
              <a:ext uri="{FF2B5EF4-FFF2-40B4-BE49-F238E27FC236}">
                <a16:creationId xmlns:a16="http://schemas.microsoft.com/office/drawing/2014/main" id="{51DBD48A-EEBC-EF88-AA9C-580DE520F0D5}"/>
              </a:ext>
            </a:extLst>
          </p:cNvPr>
          <p:cNvSpPr/>
          <p:nvPr/>
        </p:nvSpPr>
        <p:spPr>
          <a:xfrm>
            <a:off x="5996828" y="4039551"/>
            <a:ext cx="1597025" cy="577758"/>
          </a:xfrm>
          <a:prstGeom prst="snip1Rect">
            <a:avLst/>
          </a:prstGeom>
          <a:solidFill>
            <a:srgbClr val="D7E4BD"/>
          </a:solidFill>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VE" dirty="0"/>
              <a:t>Votante VOTA</a:t>
            </a:r>
          </a:p>
        </p:txBody>
      </p:sp>
      <p:sp>
        <p:nvSpPr>
          <p:cNvPr id="16" name="Snip Single Corner Rectangle 17">
            <a:extLst>
              <a:ext uri="{FF2B5EF4-FFF2-40B4-BE49-F238E27FC236}">
                <a16:creationId xmlns:a16="http://schemas.microsoft.com/office/drawing/2014/main" id="{A1E86B3A-51A6-E81F-DE6A-7107D8663780}"/>
              </a:ext>
            </a:extLst>
          </p:cNvPr>
          <p:cNvSpPr/>
          <p:nvPr/>
        </p:nvSpPr>
        <p:spPr>
          <a:xfrm>
            <a:off x="5891212" y="4959640"/>
            <a:ext cx="1598613" cy="582612"/>
          </a:xfrm>
          <a:prstGeom prst="snip1Rect">
            <a:avLst/>
          </a:prstGeom>
          <a:solidFill>
            <a:srgbClr val="E6B9B8"/>
          </a:solidFill>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s-VE" dirty="0">
                <a:solidFill>
                  <a:srgbClr val="000000"/>
                </a:solidFill>
              </a:rPr>
              <a:t>Votante VOTA</a:t>
            </a:r>
          </a:p>
        </p:txBody>
      </p:sp>
      <p:pic>
        <p:nvPicPr>
          <p:cNvPr id="60427" name="Picture 18">
            <a:extLst>
              <a:ext uri="{FF2B5EF4-FFF2-40B4-BE49-F238E27FC236}">
                <a16:creationId xmlns:a16="http://schemas.microsoft.com/office/drawing/2014/main" id="{7AFA2E43-449F-297A-FB45-CB9B8C4C0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737" y="4188785"/>
            <a:ext cx="17145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20">
            <a:extLst>
              <a:ext uri="{FF2B5EF4-FFF2-40B4-BE49-F238E27FC236}">
                <a16:creationId xmlns:a16="http://schemas.microsoft.com/office/drawing/2014/main" id="{711DC296-4727-5E29-20DF-0D41BD7FD2BD}"/>
              </a:ext>
            </a:extLst>
          </p:cNvPr>
          <p:cNvCxnSpPr>
            <a:cxnSpLocks/>
            <a:stCxn id="13" idx="0"/>
          </p:cNvCxnSpPr>
          <p:nvPr/>
        </p:nvCxnSpPr>
        <p:spPr>
          <a:xfrm>
            <a:off x="7489825" y="1649580"/>
            <a:ext cx="2697162" cy="224682"/>
          </a:xfrm>
          <a:prstGeom prst="straightConnector1">
            <a:avLst/>
          </a:prstGeom>
          <a:ln w="381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21">
            <a:extLst>
              <a:ext uri="{FF2B5EF4-FFF2-40B4-BE49-F238E27FC236}">
                <a16:creationId xmlns:a16="http://schemas.microsoft.com/office/drawing/2014/main" id="{0EE8A090-9EE8-21C8-FF38-B8B3F3F645FD}"/>
              </a:ext>
            </a:extLst>
          </p:cNvPr>
          <p:cNvCxnSpPr>
            <a:cxnSpLocks/>
            <a:stCxn id="14" idx="0"/>
            <a:endCxn id="22" idx="1"/>
          </p:cNvCxnSpPr>
          <p:nvPr/>
        </p:nvCxnSpPr>
        <p:spPr>
          <a:xfrm flipV="1">
            <a:off x="7610475" y="2833438"/>
            <a:ext cx="1331912" cy="125828"/>
          </a:xfrm>
          <a:prstGeom prst="straightConnector1">
            <a:avLst/>
          </a:prstGeom>
          <a:ln w="381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24">
            <a:extLst>
              <a:ext uri="{FF2B5EF4-FFF2-40B4-BE49-F238E27FC236}">
                <a16:creationId xmlns:a16="http://schemas.microsoft.com/office/drawing/2014/main" id="{0C3E433D-DA7C-D8F3-23EC-22D6831A444F}"/>
              </a:ext>
            </a:extLst>
          </p:cNvPr>
          <p:cNvCxnSpPr>
            <a:cxnSpLocks/>
          </p:cNvCxnSpPr>
          <p:nvPr/>
        </p:nvCxnSpPr>
        <p:spPr>
          <a:xfrm flipV="1">
            <a:off x="7600951" y="3197372"/>
            <a:ext cx="1256902" cy="1232714"/>
          </a:xfrm>
          <a:prstGeom prst="straightConnector1">
            <a:avLst/>
          </a:prstGeom>
          <a:ln w="381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7">
            <a:extLst>
              <a:ext uri="{FF2B5EF4-FFF2-40B4-BE49-F238E27FC236}">
                <a16:creationId xmlns:a16="http://schemas.microsoft.com/office/drawing/2014/main" id="{28CC5CB7-D7AC-110C-B7C4-69E1643D1A37}"/>
              </a:ext>
            </a:extLst>
          </p:cNvPr>
          <p:cNvCxnSpPr>
            <a:stCxn id="16" idx="0"/>
            <a:endCxn id="60427" idx="1"/>
          </p:cNvCxnSpPr>
          <p:nvPr/>
        </p:nvCxnSpPr>
        <p:spPr>
          <a:xfrm flipV="1">
            <a:off x="7489825" y="4775366"/>
            <a:ext cx="1839912" cy="475580"/>
          </a:xfrm>
          <a:prstGeom prst="straightConnector1">
            <a:avLst/>
          </a:prstGeom>
          <a:ln w="381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30">
            <a:extLst>
              <a:ext uri="{FF2B5EF4-FFF2-40B4-BE49-F238E27FC236}">
                <a16:creationId xmlns:a16="http://schemas.microsoft.com/office/drawing/2014/main" id="{B1F7BDBD-E89B-0408-592D-DE1EBDE9362C}"/>
              </a:ext>
            </a:extLst>
          </p:cNvPr>
          <p:cNvSpPr txBox="1"/>
          <p:nvPr/>
        </p:nvSpPr>
        <p:spPr>
          <a:xfrm>
            <a:off x="8942387" y="1940886"/>
            <a:ext cx="2720975" cy="1785104"/>
          </a:xfrm>
          <a:prstGeom prst="rect">
            <a:avLst/>
          </a:prstGeom>
          <a:ln w="57150">
            <a:solidFill>
              <a:srgbClr val="C00000"/>
            </a:solidFill>
          </a:ln>
          <a:effectLst>
            <a:glow rad="63500">
              <a:schemeClr val="accent2">
                <a:satMod val="175000"/>
                <a:alpha val="40000"/>
              </a:schemeClr>
            </a:glow>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s-VE" sz="2200" dirty="0"/>
              <a:t>La huella o huellas presentadas por el Votante se almacenan en la memoria de la Máquina de Votación</a:t>
            </a:r>
          </a:p>
        </p:txBody>
      </p:sp>
      <p:cxnSp>
        <p:nvCxnSpPr>
          <p:cNvPr id="23" name="Straight Arrow Connector 38">
            <a:extLst>
              <a:ext uri="{FF2B5EF4-FFF2-40B4-BE49-F238E27FC236}">
                <a16:creationId xmlns:a16="http://schemas.microsoft.com/office/drawing/2014/main" id="{6C17B5DB-BC3B-1E8B-6803-3DD804BF7B01}"/>
              </a:ext>
            </a:extLst>
          </p:cNvPr>
          <p:cNvCxnSpPr>
            <a:cxnSpLocks/>
          </p:cNvCxnSpPr>
          <p:nvPr/>
        </p:nvCxnSpPr>
        <p:spPr>
          <a:xfrm flipH="1">
            <a:off x="10129043" y="3761750"/>
            <a:ext cx="115888" cy="462795"/>
          </a:xfrm>
          <a:prstGeom prst="straightConnector1">
            <a:avLst/>
          </a:prstGeom>
          <a:ln w="381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0434" name="TextBox 42">
            <a:extLst>
              <a:ext uri="{FF2B5EF4-FFF2-40B4-BE49-F238E27FC236}">
                <a16:creationId xmlns:a16="http://schemas.microsoft.com/office/drawing/2014/main" id="{50C58763-79B3-9286-7914-95A58852C900}"/>
              </a:ext>
            </a:extLst>
          </p:cNvPr>
          <p:cNvSpPr txBox="1">
            <a:spLocks noChangeArrowheads="1"/>
          </p:cNvSpPr>
          <p:nvPr/>
        </p:nvSpPr>
        <p:spPr bwMode="auto">
          <a:xfrm>
            <a:off x="9466402" y="4380967"/>
            <a:ext cx="1360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VE" altLang="es-VE" sz="1800" b="1" dirty="0"/>
              <a:t>MEMORIA</a:t>
            </a:r>
          </a:p>
        </p:txBody>
      </p:sp>
      <p:sp>
        <p:nvSpPr>
          <p:cNvPr id="60435" name="TextBox 49">
            <a:extLst>
              <a:ext uri="{FF2B5EF4-FFF2-40B4-BE49-F238E27FC236}">
                <a16:creationId xmlns:a16="http://schemas.microsoft.com/office/drawing/2014/main" id="{34684A58-45BC-01F4-4ECE-9EB49DCC3836}"/>
              </a:ext>
            </a:extLst>
          </p:cNvPr>
          <p:cNvSpPr txBox="1">
            <a:spLocks noChangeArrowheads="1"/>
          </p:cNvSpPr>
          <p:nvPr/>
        </p:nvSpPr>
        <p:spPr bwMode="auto">
          <a:xfrm>
            <a:off x="586729" y="1761921"/>
            <a:ext cx="1938797" cy="707886"/>
          </a:xfrm>
          <a:prstGeom prst="rect">
            <a:avLst/>
          </a:prstGeom>
          <a:solidFill>
            <a:schemeClr val="bg1"/>
          </a:solidFill>
          <a:ln w="38100">
            <a:solidFill>
              <a:srgbClr val="000000"/>
            </a:solidFill>
            <a:miter lim="800000"/>
            <a:headEnd/>
            <a:tailEnd/>
          </a:ln>
          <a:effectLst>
            <a:glow rad="63500">
              <a:schemeClr val="accent1">
                <a:satMod val="175000"/>
                <a:alpha val="40000"/>
              </a:schemeClr>
            </a:glow>
            <a:outerShdw blurRad="76200" dir="13500000" sy="23000" kx="1200000" algn="br" rotWithShape="0">
              <a:prstClr val="black">
                <a:alpha val="2000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VE" altLang="es-VE" sz="2000" b="1" dirty="0">
                <a:solidFill>
                  <a:srgbClr val="000000"/>
                </a:solidFill>
              </a:rPr>
              <a:t>INCIDENCIAS DE AUTENTICACIÓN</a:t>
            </a:r>
          </a:p>
        </p:txBody>
      </p:sp>
      <p:pic>
        <p:nvPicPr>
          <p:cNvPr id="60436" name="Picture 7" descr="images-2.jpeg">
            <a:extLst>
              <a:ext uri="{FF2B5EF4-FFF2-40B4-BE49-F238E27FC236}">
                <a16:creationId xmlns:a16="http://schemas.microsoft.com/office/drawing/2014/main" id="{21804F45-6A22-7EFB-9002-7DC6308A12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951" y="2777497"/>
            <a:ext cx="14255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echa: pentágono 3">
            <a:extLst>
              <a:ext uri="{FF2B5EF4-FFF2-40B4-BE49-F238E27FC236}">
                <a16:creationId xmlns:a16="http://schemas.microsoft.com/office/drawing/2014/main" id="{5CE9972E-8DAD-E2E2-8DCF-1A85B7DAD58D}"/>
              </a:ext>
            </a:extLst>
          </p:cNvPr>
          <p:cNvSpPr/>
          <p:nvPr/>
        </p:nvSpPr>
        <p:spPr>
          <a:xfrm>
            <a:off x="250280" y="198254"/>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18</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3C9955BB-4806-9929-9BE1-8DE03FB54AF9}"/>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DC4488A-66D9-4F7F-9848-C9E326B4E22D}"/>
              </a:ext>
            </a:extLst>
          </p:cNvPr>
          <p:cNvSpPr/>
          <p:nvPr/>
        </p:nvSpPr>
        <p:spPr>
          <a:xfrm>
            <a:off x="0" y="5913767"/>
            <a:ext cx="12192000" cy="10879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dibujo animado&#10;&#10;Descripción generada automáticamente con confianza baja">
            <a:extLst>
              <a:ext uri="{FF2B5EF4-FFF2-40B4-BE49-F238E27FC236}">
                <a16:creationId xmlns:a16="http://schemas.microsoft.com/office/drawing/2014/main" id="{3DD1B310-692A-4177-8466-9E07D0E43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4440">
            <a:off x="662365" y="3873318"/>
            <a:ext cx="11445089" cy="2970907"/>
          </a:xfrm>
          <a:prstGeom prst="rect">
            <a:avLst/>
          </a:prstGeom>
        </p:spPr>
      </p:pic>
      <p:pic>
        <p:nvPicPr>
          <p:cNvPr id="7" name="3 Imagen">
            <a:extLst>
              <a:ext uri="{FF2B5EF4-FFF2-40B4-BE49-F238E27FC236}">
                <a16:creationId xmlns:a16="http://schemas.microsoft.com/office/drawing/2014/main" id="{8E070F20-D7E5-4F3D-896B-574C76194806}"/>
              </a:ext>
            </a:extLst>
          </p:cNvPr>
          <p:cNvPicPr/>
          <p:nvPr/>
        </p:nvPicPr>
        <p:blipFill>
          <a:blip r:embed="rId3">
            <a:extLst>
              <a:ext uri="{28A0092B-C50C-407E-A947-70E740481C1C}">
                <a14:useLocalDpi xmlns:a14="http://schemas.microsoft.com/office/drawing/2010/main" val="0"/>
              </a:ext>
            </a:extLst>
          </a:blip>
          <a:stretch>
            <a:fillRect/>
          </a:stretch>
        </p:blipFill>
        <p:spPr>
          <a:xfrm>
            <a:off x="2569213" y="-62035"/>
            <a:ext cx="7725047" cy="2312803"/>
          </a:xfrm>
          <a:prstGeom prst="rect">
            <a:avLst/>
          </a:prstGeom>
        </p:spPr>
      </p:pic>
      <p:sp>
        <p:nvSpPr>
          <p:cNvPr id="2" name="CuadroTexto 1">
            <a:extLst>
              <a:ext uri="{FF2B5EF4-FFF2-40B4-BE49-F238E27FC236}">
                <a16:creationId xmlns:a16="http://schemas.microsoft.com/office/drawing/2014/main" id="{0C9E764F-E8D5-408F-9B73-5410D91306C2}"/>
              </a:ext>
            </a:extLst>
          </p:cNvPr>
          <p:cNvSpPr txBox="1"/>
          <p:nvPr/>
        </p:nvSpPr>
        <p:spPr>
          <a:xfrm rot="21240570">
            <a:off x="1027630" y="1719371"/>
            <a:ext cx="11495524" cy="2785378"/>
          </a:xfrm>
          <a:prstGeom prst="rect">
            <a:avLst/>
          </a:prstGeom>
          <a:noFill/>
        </p:spPr>
        <p:txBody>
          <a:bodyPr wrap="square" rtlCol="0">
            <a:spAutoFit/>
          </a:bodyPr>
          <a:lstStyle/>
          <a:p>
            <a:r>
              <a:rPr lang="es-ES" sz="17500" b="1" i="1" dirty="0">
                <a:solidFill>
                  <a:schemeClr val="accent5">
                    <a:lumMod val="75000"/>
                  </a:schemeClr>
                </a:solidFill>
                <a:effectLst>
                  <a:outerShdw blurRad="38100" dist="38100" dir="2700000" algn="tl">
                    <a:srgbClr val="000000">
                      <a:alpha val="43137"/>
                    </a:srgbClr>
                  </a:outerShdw>
                </a:effectLst>
              </a:rPr>
              <a:t>GRACIAS.…</a:t>
            </a:r>
            <a:endParaRPr lang="en-US" sz="17500" b="1" i="1" dirty="0">
              <a:solidFill>
                <a:schemeClr val="accent5">
                  <a:lumMod val="75000"/>
                </a:schemeClr>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75AD8290-021B-403C-99CB-B6E00EC3E107}"/>
              </a:ext>
            </a:extLst>
          </p:cNvPr>
          <p:cNvSpPr txBox="1"/>
          <p:nvPr/>
        </p:nvSpPr>
        <p:spPr>
          <a:xfrm>
            <a:off x="9287727" y="6457890"/>
            <a:ext cx="2550378" cy="400110"/>
          </a:xfrm>
          <a:prstGeom prst="rect">
            <a:avLst/>
          </a:prstGeom>
          <a:noFill/>
        </p:spPr>
        <p:txBody>
          <a:bodyPr wrap="none" rtlCol="0">
            <a:spAutoFit/>
          </a:bodyPr>
          <a:lstStyle/>
          <a:p>
            <a:r>
              <a:rPr lang="es-ES" sz="2000" b="1" i="1" dirty="0"/>
              <a:t>Ing. Félix Arroyo, </a:t>
            </a:r>
            <a:r>
              <a:rPr lang="es-ES" sz="2000" b="1" i="1" dirty="0" err="1"/>
              <a:t>MSc</a:t>
            </a:r>
            <a:r>
              <a:rPr lang="es-ES" sz="2000" b="1" i="1" dirty="0"/>
              <a:t>.</a:t>
            </a:r>
            <a:endParaRPr lang="en-US" sz="2000" b="1" i="1" dirty="0"/>
          </a:p>
        </p:txBody>
      </p:sp>
    </p:spTree>
    <p:extLst>
      <p:ext uri="{BB962C8B-B14F-4D97-AF65-F5344CB8AC3E}">
        <p14:creationId xmlns:p14="http://schemas.microsoft.com/office/powerpoint/2010/main" val="4146620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2AD0FE-0A3A-9376-A5E5-FB6F097D4587}"/>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grpSp>
        <p:nvGrpSpPr>
          <p:cNvPr id="28" name="Grupo 27">
            <a:extLst>
              <a:ext uri="{FF2B5EF4-FFF2-40B4-BE49-F238E27FC236}">
                <a16:creationId xmlns:a16="http://schemas.microsoft.com/office/drawing/2014/main" id="{F91F2258-38D2-BE0F-DDDC-F3FCAE395876}"/>
              </a:ext>
            </a:extLst>
          </p:cNvPr>
          <p:cNvGrpSpPr/>
          <p:nvPr/>
        </p:nvGrpSpPr>
        <p:grpSpPr>
          <a:xfrm>
            <a:off x="250280" y="2595699"/>
            <a:ext cx="11585922" cy="738664"/>
            <a:chOff x="250280" y="1988787"/>
            <a:chExt cx="11585922" cy="738664"/>
          </a:xfrm>
        </p:grpSpPr>
        <p:sp>
          <p:nvSpPr>
            <p:cNvPr id="4" name="Flecha: pentágono 3">
              <a:extLst>
                <a:ext uri="{FF2B5EF4-FFF2-40B4-BE49-F238E27FC236}">
                  <a16:creationId xmlns:a16="http://schemas.microsoft.com/office/drawing/2014/main" id="{16019F8B-50DE-0B66-837E-FE222EE7BE3D}"/>
                </a:ext>
              </a:extLst>
            </p:cNvPr>
            <p:cNvSpPr/>
            <p:nvPr/>
          </p:nvSpPr>
          <p:spPr>
            <a:xfrm>
              <a:off x="250280" y="2077954"/>
              <a:ext cx="1600200" cy="560330"/>
            </a:xfrm>
            <a:prstGeom prst="homePlate">
              <a:avLst/>
            </a:prstGeom>
            <a:solidFill>
              <a:schemeClr val="accent5">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03</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6450B36-1CB4-4CEF-1D60-743BB047A12C}"/>
                </a:ext>
              </a:extLst>
            </p:cNvPr>
            <p:cNvSpPr txBox="1"/>
            <p:nvPr/>
          </p:nvSpPr>
          <p:spPr>
            <a:xfrm>
              <a:off x="1995373" y="1988787"/>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Nombres de héroes de la independencia, santos, nombres extraños en el Registro Electoral.</a:t>
              </a:r>
              <a:endParaRPr lang="en-US" sz="2100" dirty="0">
                <a:solidFill>
                  <a:srgbClr val="C00000"/>
                </a:solidFill>
                <a:effectLst>
                  <a:outerShdw blurRad="38100" dist="38100" dir="2700000" algn="tl">
                    <a:srgbClr val="000000">
                      <a:alpha val="43137"/>
                    </a:srgbClr>
                  </a:outerShdw>
                </a:effectLst>
              </a:endParaRPr>
            </a:p>
          </p:txBody>
        </p:sp>
      </p:grpSp>
      <p:grpSp>
        <p:nvGrpSpPr>
          <p:cNvPr id="33" name="Grupo 32">
            <a:extLst>
              <a:ext uri="{FF2B5EF4-FFF2-40B4-BE49-F238E27FC236}">
                <a16:creationId xmlns:a16="http://schemas.microsoft.com/office/drawing/2014/main" id="{95C60B5F-143C-7246-B6FA-CC0BCFA9DF12}"/>
              </a:ext>
            </a:extLst>
          </p:cNvPr>
          <p:cNvGrpSpPr/>
          <p:nvPr/>
        </p:nvGrpSpPr>
        <p:grpSpPr>
          <a:xfrm>
            <a:off x="250280" y="1112219"/>
            <a:ext cx="11558782" cy="560330"/>
            <a:chOff x="250280" y="1112219"/>
            <a:chExt cx="11558782" cy="560330"/>
          </a:xfrm>
        </p:grpSpPr>
        <p:sp>
          <p:nvSpPr>
            <p:cNvPr id="17" name="Flecha: pentágono 16">
              <a:extLst>
                <a:ext uri="{FF2B5EF4-FFF2-40B4-BE49-F238E27FC236}">
                  <a16:creationId xmlns:a16="http://schemas.microsoft.com/office/drawing/2014/main" id="{56D29B08-F398-11FC-6E5D-740C9963F30A}"/>
                </a:ext>
              </a:extLst>
            </p:cNvPr>
            <p:cNvSpPr/>
            <p:nvPr/>
          </p:nvSpPr>
          <p:spPr>
            <a:xfrm>
              <a:off x="250280" y="1112219"/>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MITO 01</a:t>
              </a:r>
              <a:endParaRPr lang="en-US" sz="2400" b="1" dirty="0">
                <a:solidFill>
                  <a:schemeClr val="bg1"/>
                </a:solidFill>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6341A6CE-8FB7-2BA5-48BD-65E33A400D5B}"/>
                </a:ext>
              </a:extLst>
            </p:cNvPr>
            <p:cNvSpPr txBox="1"/>
            <p:nvPr/>
          </p:nvSpPr>
          <p:spPr>
            <a:xfrm>
              <a:off x="1968233" y="1176941"/>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Cedulas repetidas en el Registro Electoral</a:t>
              </a:r>
              <a:endParaRPr lang="en-US" sz="2100" dirty="0">
                <a:solidFill>
                  <a:srgbClr val="C00000"/>
                </a:solidFill>
                <a:effectLst>
                  <a:outerShdw blurRad="38100" dist="38100" dir="2700000" algn="tl">
                    <a:srgbClr val="000000">
                      <a:alpha val="43137"/>
                    </a:srgbClr>
                  </a:outerShdw>
                </a:effectLst>
              </a:endParaRPr>
            </a:p>
          </p:txBody>
        </p:sp>
      </p:grpSp>
      <p:sp>
        <p:nvSpPr>
          <p:cNvPr id="11" name="CuadroTexto 10">
            <a:extLst>
              <a:ext uri="{FF2B5EF4-FFF2-40B4-BE49-F238E27FC236}">
                <a16:creationId xmlns:a16="http://schemas.microsoft.com/office/drawing/2014/main" id="{1639D741-F646-D60B-3862-1B629B4467E2}"/>
              </a:ext>
            </a:extLst>
          </p:cNvPr>
          <p:cNvSpPr txBox="1"/>
          <p:nvPr/>
        </p:nvSpPr>
        <p:spPr>
          <a:xfrm>
            <a:off x="1977766" y="4366697"/>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puede conocer como vota cada elector (el voto no es secreto)</a:t>
            </a:r>
          </a:p>
        </p:txBody>
      </p:sp>
      <p:sp>
        <p:nvSpPr>
          <p:cNvPr id="20" name="Flecha: pentágono 19">
            <a:extLst>
              <a:ext uri="{FF2B5EF4-FFF2-40B4-BE49-F238E27FC236}">
                <a16:creationId xmlns:a16="http://schemas.microsoft.com/office/drawing/2014/main" id="{FE15F9E3-1409-6278-4A96-73CF81602394}"/>
              </a:ext>
            </a:extLst>
          </p:cNvPr>
          <p:cNvSpPr/>
          <p:nvPr/>
        </p:nvSpPr>
        <p:spPr>
          <a:xfrm>
            <a:off x="250280" y="4346680"/>
            <a:ext cx="1600200" cy="560330"/>
          </a:xfrm>
          <a:prstGeom prst="homePlat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05</a:t>
            </a:r>
            <a:endParaRPr lang="en-US" sz="2400" b="1" dirty="0">
              <a:effectLst>
                <a:outerShdw blurRad="38100" dist="38100" dir="2700000" algn="tl">
                  <a:srgbClr val="000000">
                    <a:alpha val="43137"/>
                  </a:srgbClr>
                </a:outerShdw>
              </a:effectLst>
            </a:endParaRPr>
          </a:p>
        </p:txBody>
      </p:sp>
      <p:grpSp>
        <p:nvGrpSpPr>
          <p:cNvPr id="27" name="Grupo 26">
            <a:extLst>
              <a:ext uri="{FF2B5EF4-FFF2-40B4-BE49-F238E27FC236}">
                <a16:creationId xmlns:a16="http://schemas.microsoft.com/office/drawing/2014/main" id="{5ADB6BC7-F132-5D1E-5815-8AAC84299760}"/>
              </a:ext>
            </a:extLst>
          </p:cNvPr>
          <p:cNvGrpSpPr/>
          <p:nvPr/>
        </p:nvGrpSpPr>
        <p:grpSpPr>
          <a:xfrm>
            <a:off x="250280" y="1853959"/>
            <a:ext cx="11558779" cy="560330"/>
            <a:chOff x="277420" y="2906385"/>
            <a:chExt cx="11558779" cy="560330"/>
          </a:xfrm>
        </p:grpSpPr>
        <p:sp>
          <p:nvSpPr>
            <p:cNvPr id="8" name="CuadroTexto 7">
              <a:extLst>
                <a:ext uri="{FF2B5EF4-FFF2-40B4-BE49-F238E27FC236}">
                  <a16:creationId xmlns:a16="http://schemas.microsoft.com/office/drawing/2014/main" id="{67097712-E898-45DA-23A2-80F7776B312A}"/>
                </a:ext>
              </a:extLst>
            </p:cNvPr>
            <p:cNvSpPr txBox="1"/>
            <p:nvPr/>
          </p:nvSpPr>
          <p:spPr>
            <a:xfrm>
              <a:off x="1995370" y="2971107"/>
              <a:ext cx="9840829" cy="430887"/>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Cedulas distintas que aparecen con el mismo nombre.</a:t>
              </a:r>
            </a:p>
          </p:txBody>
        </p:sp>
        <p:sp>
          <p:nvSpPr>
            <p:cNvPr id="23" name="Flecha: pentágono 22">
              <a:extLst>
                <a:ext uri="{FF2B5EF4-FFF2-40B4-BE49-F238E27FC236}">
                  <a16:creationId xmlns:a16="http://schemas.microsoft.com/office/drawing/2014/main" id="{9E2BF843-8250-404E-8949-70CC0D9A909D}"/>
                </a:ext>
              </a:extLst>
            </p:cNvPr>
            <p:cNvSpPr/>
            <p:nvPr/>
          </p:nvSpPr>
          <p:spPr>
            <a:xfrm>
              <a:off x="277420" y="2906385"/>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02</a:t>
              </a:r>
              <a:endParaRPr lang="en-US" sz="2400" b="1" dirty="0">
                <a:effectLst>
                  <a:outerShdw blurRad="38100" dist="38100" dir="2700000" algn="tl">
                    <a:srgbClr val="000000">
                      <a:alpha val="43137"/>
                    </a:srgbClr>
                  </a:outerShdw>
                </a:effectLst>
              </a:endParaRPr>
            </a:p>
          </p:txBody>
        </p:sp>
      </p:grpSp>
      <p:grpSp>
        <p:nvGrpSpPr>
          <p:cNvPr id="26" name="Grupo 25">
            <a:extLst>
              <a:ext uri="{FF2B5EF4-FFF2-40B4-BE49-F238E27FC236}">
                <a16:creationId xmlns:a16="http://schemas.microsoft.com/office/drawing/2014/main" id="{D9549920-3563-8CDF-484B-C04D63C7AB50}"/>
              </a:ext>
            </a:extLst>
          </p:cNvPr>
          <p:cNvGrpSpPr/>
          <p:nvPr/>
        </p:nvGrpSpPr>
        <p:grpSpPr>
          <a:xfrm>
            <a:off x="250280" y="3515773"/>
            <a:ext cx="11585919" cy="560330"/>
            <a:chOff x="250280" y="3715202"/>
            <a:chExt cx="11585919" cy="560330"/>
          </a:xfrm>
        </p:grpSpPr>
        <p:sp>
          <p:nvSpPr>
            <p:cNvPr id="10" name="Flecha: pentágono 9">
              <a:extLst>
                <a:ext uri="{FF2B5EF4-FFF2-40B4-BE49-F238E27FC236}">
                  <a16:creationId xmlns:a16="http://schemas.microsoft.com/office/drawing/2014/main" id="{C49E7986-777E-1950-EE45-5A092677016C}"/>
                </a:ext>
              </a:extLst>
            </p:cNvPr>
            <p:cNvSpPr/>
            <p:nvPr/>
          </p:nvSpPr>
          <p:spPr>
            <a:xfrm>
              <a:off x="250280" y="3715202"/>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04</a:t>
              </a:r>
              <a:endParaRPr lang="en-US" sz="2400" b="1" dirty="0">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24444679-B271-A116-0588-6443DFEB65D7}"/>
                </a:ext>
              </a:extLst>
            </p:cNvPr>
            <p:cNvSpPr txBox="1"/>
            <p:nvPr/>
          </p:nvSpPr>
          <p:spPr>
            <a:xfrm>
              <a:off x="1995370" y="3779924"/>
              <a:ext cx="9840829" cy="430887"/>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máquina de votación cambia el voto</a:t>
              </a:r>
              <a:endParaRPr lang="en-US" sz="2100" dirty="0">
                <a:solidFill>
                  <a:srgbClr val="C00000"/>
                </a:solidFill>
                <a:effectLst>
                  <a:outerShdw blurRad="38100" dist="38100" dir="2700000" algn="tl">
                    <a:srgbClr val="000000">
                      <a:alpha val="43137"/>
                    </a:srgbClr>
                  </a:outerShdw>
                </a:effectLst>
              </a:endParaRPr>
            </a:p>
          </p:txBody>
        </p:sp>
      </p:grpSp>
      <p:sp>
        <p:nvSpPr>
          <p:cNvPr id="31" name="Flecha: pentágono 30">
            <a:extLst>
              <a:ext uri="{FF2B5EF4-FFF2-40B4-BE49-F238E27FC236}">
                <a16:creationId xmlns:a16="http://schemas.microsoft.com/office/drawing/2014/main" id="{CE60FFD0-23D9-9EDC-83C1-2D534B948109}"/>
              </a:ext>
            </a:extLst>
          </p:cNvPr>
          <p:cNvSpPr/>
          <p:nvPr/>
        </p:nvSpPr>
        <p:spPr>
          <a:xfrm>
            <a:off x="250280" y="5177585"/>
            <a:ext cx="1600200" cy="560330"/>
          </a:xfrm>
          <a:prstGeom prst="homePlat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06</a:t>
            </a:r>
            <a:endParaRPr lang="en-US" sz="2400" b="1" dirty="0">
              <a:effectLst>
                <a:outerShdw blurRad="38100" dist="38100" dir="2700000" algn="tl">
                  <a:srgbClr val="000000">
                    <a:alpha val="43137"/>
                  </a:srgbClr>
                </a:outerShdw>
              </a:effectLst>
            </a:endParaRPr>
          </a:p>
        </p:txBody>
      </p:sp>
      <p:sp>
        <p:nvSpPr>
          <p:cNvPr id="32" name="CuadroTexto 31">
            <a:extLst>
              <a:ext uri="{FF2B5EF4-FFF2-40B4-BE49-F238E27FC236}">
                <a16:creationId xmlns:a16="http://schemas.microsoft.com/office/drawing/2014/main" id="{F36119DB-BDF0-E6FA-F4AA-C55C720D2319}"/>
              </a:ext>
            </a:extLst>
          </p:cNvPr>
          <p:cNvSpPr txBox="1"/>
          <p:nvPr/>
        </p:nvSpPr>
        <p:spPr>
          <a:xfrm>
            <a:off x="1968232" y="5078531"/>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 las Auditorias no son confiables porque después de la Auditoria se manipula el software</a:t>
            </a:r>
          </a:p>
        </p:txBody>
      </p:sp>
    </p:spTree>
    <p:extLst>
      <p:ext uri="{BB962C8B-B14F-4D97-AF65-F5344CB8AC3E}">
        <p14:creationId xmlns:p14="http://schemas.microsoft.com/office/powerpoint/2010/main" val="61661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2AD0FE-0A3A-9376-A5E5-FB6F097D4587}"/>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grpSp>
        <p:nvGrpSpPr>
          <p:cNvPr id="32" name="Grupo 31">
            <a:extLst>
              <a:ext uri="{FF2B5EF4-FFF2-40B4-BE49-F238E27FC236}">
                <a16:creationId xmlns:a16="http://schemas.microsoft.com/office/drawing/2014/main" id="{436D7A4A-4D62-651C-6107-68690B710F99}"/>
              </a:ext>
            </a:extLst>
          </p:cNvPr>
          <p:cNvGrpSpPr/>
          <p:nvPr/>
        </p:nvGrpSpPr>
        <p:grpSpPr>
          <a:xfrm>
            <a:off x="250280" y="1762515"/>
            <a:ext cx="11585922" cy="738664"/>
            <a:chOff x="250280" y="1762515"/>
            <a:chExt cx="11585922" cy="738664"/>
          </a:xfrm>
        </p:grpSpPr>
        <p:sp>
          <p:nvSpPr>
            <p:cNvPr id="4" name="Flecha: pentágono 3">
              <a:extLst>
                <a:ext uri="{FF2B5EF4-FFF2-40B4-BE49-F238E27FC236}">
                  <a16:creationId xmlns:a16="http://schemas.microsoft.com/office/drawing/2014/main" id="{16019F8B-50DE-0B66-837E-FE222EE7BE3D}"/>
                </a:ext>
              </a:extLst>
            </p:cNvPr>
            <p:cNvSpPr/>
            <p:nvPr/>
          </p:nvSpPr>
          <p:spPr>
            <a:xfrm>
              <a:off x="250280" y="1867523"/>
              <a:ext cx="1600200" cy="560330"/>
            </a:xfrm>
            <a:prstGeom prst="homePlate">
              <a:avLst/>
            </a:prstGeom>
            <a:solidFill>
              <a:schemeClr val="accent5">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08</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6450B36-1CB4-4CEF-1D60-743BB047A12C}"/>
                </a:ext>
              </a:extLst>
            </p:cNvPr>
            <p:cNvSpPr txBox="1"/>
            <p:nvPr/>
          </p:nvSpPr>
          <p:spPr>
            <a:xfrm>
              <a:off x="1995373" y="1762515"/>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 se sortea la máquina o las máquinas de votación antes del cierre del acto de votación para la verificación ciudadana se manipula el resultado.</a:t>
              </a:r>
            </a:p>
          </p:txBody>
        </p:sp>
      </p:grpSp>
      <p:grpSp>
        <p:nvGrpSpPr>
          <p:cNvPr id="26" name="Grupo 25">
            <a:extLst>
              <a:ext uri="{FF2B5EF4-FFF2-40B4-BE49-F238E27FC236}">
                <a16:creationId xmlns:a16="http://schemas.microsoft.com/office/drawing/2014/main" id="{2A615139-AE1F-4E21-9D1D-4E8C70BC7C8E}"/>
              </a:ext>
            </a:extLst>
          </p:cNvPr>
          <p:cNvGrpSpPr/>
          <p:nvPr/>
        </p:nvGrpSpPr>
        <p:grpSpPr>
          <a:xfrm>
            <a:off x="250280" y="2600390"/>
            <a:ext cx="11558782" cy="738664"/>
            <a:chOff x="277420" y="3844032"/>
            <a:chExt cx="11558782" cy="738664"/>
          </a:xfrm>
        </p:grpSpPr>
        <p:sp>
          <p:nvSpPr>
            <p:cNvPr id="7" name="Flecha: pentágono 6">
              <a:extLst>
                <a:ext uri="{FF2B5EF4-FFF2-40B4-BE49-F238E27FC236}">
                  <a16:creationId xmlns:a16="http://schemas.microsoft.com/office/drawing/2014/main" id="{1AF2EED0-69AB-C6C7-BFC8-C29AF7716F35}"/>
                </a:ext>
              </a:extLst>
            </p:cNvPr>
            <p:cNvSpPr/>
            <p:nvPr/>
          </p:nvSpPr>
          <p:spPr>
            <a:xfrm>
              <a:off x="277420" y="3933199"/>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09</a:t>
              </a:r>
              <a:endParaRPr lang="en-US" sz="2400" b="1" dirty="0">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67097712-E898-45DA-23A2-80F7776B312A}"/>
                </a:ext>
              </a:extLst>
            </p:cNvPr>
            <p:cNvSpPr txBox="1"/>
            <p:nvPr/>
          </p:nvSpPr>
          <p:spPr>
            <a:xfrm>
              <a:off x="1995373" y="3844032"/>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Debe hacerse revisión de todas las mesas en la verificación ciudadana, porque la revisión de una parte está sesgada.</a:t>
              </a:r>
            </a:p>
          </p:txBody>
        </p:sp>
      </p:grpSp>
      <p:grpSp>
        <p:nvGrpSpPr>
          <p:cNvPr id="27" name="Grupo 26">
            <a:extLst>
              <a:ext uri="{FF2B5EF4-FFF2-40B4-BE49-F238E27FC236}">
                <a16:creationId xmlns:a16="http://schemas.microsoft.com/office/drawing/2014/main" id="{99C11CEA-C774-4BEE-4911-A7D6038F937C}"/>
              </a:ext>
            </a:extLst>
          </p:cNvPr>
          <p:cNvGrpSpPr/>
          <p:nvPr/>
        </p:nvGrpSpPr>
        <p:grpSpPr>
          <a:xfrm>
            <a:off x="250280" y="3511591"/>
            <a:ext cx="11558782" cy="560330"/>
            <a:chOff x="277420" y="4782320"/>
            <a:chExt cx="11558782" cy="560330"/>
          </a:xfrm>
        </p:grpSpPr>
        <p:sp>
          <p:nvSpPr>
            <p:cNvPr id="10" name="Flecha: pentágono 9">
              <a:extLst>
                <a:ext uri="{FF2B5EF4-FFF2-40B4-BE49-F238E27FC236}">
                  <a16:creationId xmlns:a16="http://schemas.microsoft.com/office/drawing/2014/main" id="{C49E7986-777E-1950-EE45-5A092677016C}"/>
                </a:ext>
              </a:extLst>
            </p:cNvPr>
            <p:cNvSpPr/>
            <p:nvPr/>
          </p:nvSpPr>
          <p:spPr>
            <a:xfrm>
              <a:off x="277420" y="4782320"/>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10</a:t>
              </a:r>
              <a:endParaRPr lang="en-US" sz="2400" b="1" dirty="0">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1639D741-F646-D60B-3862-1B629B4467E2}"/>
                </a:ext>
              </a:extLst>
            </p:cNvPr>
            <p:cNvSpPr txBox="1"/>
            <p:nvPr/>
          </p:nvSpPr>
          <p:spPr>
            <a:xfrm>
              <a:off x="1995373" y="4854736"/>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máquina está conectada a la red y transmite los votos todo el día </a:t>
              </a:r>
              <a:endParaRPr lang="en-US" sz="2100" dirty="0">
                <a:solidFill>
                  <a:srgbClr val="C00000"/>
                </a:solidFill>
                <a:effectLst>
                  <a:outerShdw blurRad="38100" dist="38100" dir="2700000" algn="tl">
                    <a:srgbClr val="000000">
                      <a:alpha val="43137"/>
                    </a:srgbClr>
                  </a:outerShdw>
                </a:effectLst>
              </a:endParaRPr>
            </a:p>
          </p:txBody>
        </p:sp>
      </p:grpSp>
      <p:sp>
        <p:nvSpPr>
          <p:cNvPr id="17" name="Flecha: pentágono 16">
            <a:extLst>
              <a:ext uri="{FF2B5EF4-FFF2-40B4-BE49-F238E27FC236}">
                <a16:creationId xmlns:a16="http://schemas.microsoft.com/office/drawing/2014/main" id="{56D29B08-F398-11FC-6E5D-740C9963F30A}"/>
              </a:ext>
            </a:extLst>
          </p:cNvPr>
          <p:cNvSpPr/>
          <p:nvPr/>
        </p:nvSpPr>
        <p:spPr>
          <a:xfrm>
            <a:off x="250280" y="1045489"/>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MITO 07</a:t>
            </a:r>
            <a:endParaRPr lang="en-US" sz="2400" b="1" dirty="0">
              <a:solidFill>
                <a:schemeClr val="bg1"/>
              </a:solidFill>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6341A6CE-8FB7-2BA5-48BD-65E33A400D5B}"/>
              </a:ext>
            </a:extLst>
          </p:cNvPr>
          <p:cNvSpPr txBox="1"/>
          <p:nvPr/>
        </p:nvSpPr>
        <p:spPr>
          <a:xfrm>
            <a:off x="1968233" y="1120098"/>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Software es manipulado por Hackers</a:t>
            </a:r>
          </a:p>
        </p:txBody>
      </p:sp>
      <p:grpSp>
        <p:nvGrpSpPr>
          <p:cNvPr id="35" name="Grupo 34">
            <a:extLst>
              <a:ext uri="{FF2B5EF4-FFF2-40B4-BE49-F238E27FC236}">
                <a16:creationId xmlns:a16="http://schemas.microsoft.com/office/drawing/2014/main" id="{64859B34-977D-7386-2CFD-6D9879F0B8D3}"/>
              </a:ext>
            </a:extLst>
          </p:cNvPr>
          <p:cNvGrpSpPr/>
          <p:nvPr/>
        </p:nvGrpSpPr>
        <p:grpSpPr>
          <a:xfrm>
            <a:off x="250280" y="4244458"/>
            <a:ext cx="11541177" cy="738664"/>
            <a:chOff x="325412" y="1056061"/>
            <a:chExt cx="11541177" cy="738664"/>
          </a:xfrm>
        </p:grpSpPr>
        <p:sp>
          <p:nvSpPr>
            <p:cNvPr id="28" name="Flecha: pentágono 27">
              <a:extLst>
                <a:ext uri="{FF2B5EF4-FFF2-40B4-BE49-F238E27FC236}">
                  <a16:creationId xmlns:a16="http://schemas.microsoft.com/office/drawing/2014/main" id="{FE15F9E3-1409-6278-4A96-73CF81602394}"/>
                </a:ext>
              </a:extLst>
            </p:cNvPr>
            <p:cNvSpPr/>
            <p:nvPr/>
          </p:nvSpPr>
          <p:spPr>
            <a:xfrm>
              <a:off x="325412" y="1145228"/>
              <a:ext cx="1600200" cy="560330"/>
            </a:xfrm>
            <a:prstGeom prst="homePlat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11</a:t>
              </a:r>
              <a:endParaRPr lang="en-US" sz="2400" b="1" dirty="0">
                <a:effectLst>
                  <a:outerShdw blurRad="38100" dist="38100" dir="2700000" algn="tl">
                    <a:srgbClr val="000000">
                      <a:alpha val="43137"/>
                    </a:srgbClr>
                  </a:outerShdw>
                </a:effectLst>
              </a:endParaRPr>
            </a:p>
          </p:txBody>
        </p:sp>
        <p:sp>
          <p:nvSpPr>
            <p:cNvPr id="29" name="CuadroTexto 28">
              <a:extLst>
                <a:ext uri="{FF2B5EF4-FFF2-40B4-BE49-F238E27FC236}">
                  <a16:creationId xmlns:a16="http://schemas.microsoft.com/office/drawing/2014/main" id="{8D45B934-3F6A-97D1-B85B-A01E9866F21A}"/>
                </a:ext>
              </a:extLst>
            </p:cNvPr>
            <p:cNvSpPr txBox="1"/>
            <p:nvPr/>
          </p:nvSpPr>
          <p:spPr>
            <a:xfrm>
              <a:off x="2025760" y="1056061"/>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 la máquina se le puede añadir votos en forma remota porque la conexión es bidireccional.</a:t>
              </a:r>
              <a:endParaRPr lang="en-US" sz="2100" dirty="0">
                <a:effectLst>
                  <a:outerShdw blurRad="38100" dist="38100" dir="2700000" algn="tl">
                    <a:srgbClr val="000000">
                      <a:alpha val="43137"/>
                    </a:srgbClr>
                  </a:outerShdw>
                </a:effectLst>
              </a:endParaRPr>
            </a:p>
          </p:txBody>
        </p:sp>
      </p:grpSp>
      <p:grpSp>
        <p:nvGrpSpPr>
          <p:cNvPr id="34" name="Grupo 33">
            <a:extLst>
              <a:ext uri="{FF2B5EF4-FFF2-40B4-BE49-F238E27FC236}">
                <a16:creationId xmlns:a16="http://schemas.microsoft.com/office/drawing/2014/main" id="{4E5A7C88-342C-126E-3BA5-19D8563BD49D}"/>
              </a:ext>
            </a:extLst>
          </p:cNvPr>
          <p:cNvGrpSpPr/>
          <p:nvPr/>
        </p:nvGrpSpPr>
        <p:grpSpPr>
          <a:xfrm>
            <a:off x="250280" y="5155660"/>
            <a:ext cx="11541177" cy="738664"/>
            <a:chOff x="277420" y="2130067"/>
            <a:chExt cx="11541177" cy="738664"/>
          </a:xfrm>
        </p:grpSpPr>
        <p:sp>
          <p:nvSpPr>
            <p:cNvPr id="30" name="Flecha: pentágono 29">
              <a:extLst>
                <a:ext uri="{FF2B5EF4-FFF2-40B4-BE49-F238E27FC236}">
                  <a16:creationId xmlns:a16="http://schemas.microsoft.com/office/drawing/2014/main" id="{AB6DFCBE-3ECD-907A-B1DA-B5760E94AF1B}"/>
                </a:ext>
              </a:extLst>
            </p:cNvPr>
            <p:cNvSpPr/>
            <p:nvPr/>
          </p:nvSpPr>
          <p:spPr>
            <a:xfrm>
              <a:off x="277420" y="2219234"/>
              <a:ext cx="1600200" cy="560330"/>
            </a:xfrm>
            <a:prstGeom prst="homePlat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12</a:t>
              </a:r>
              <a:endParaRPr lang="en-US" sz="2400" b="1" dirty="0">
                <a:effectLst>
                  <a:outerShdw blurRad="38100" dist="38100" dir="2700000" algn="tl">
                    <a:srgbClr val="000000">
                      <a:alpha val="43137"/>
                    </a:srgbClr>
                  </a:outerShdw>
                </a:effectLst>
              </a:endParaRPr>
            </a:p>
          </p:txBody>
        </p:sp>
        <p:sp>
          <p:nvSpPr>
            <p:cNvPr id="31" name="CuadroTexto 30">
              <a:extLst>
                <a:ext uri="{FF2B5EF4-FFF2-40B4-BE49-F238E27FC236}">
                  <a16:creationId xmlns:a16="http://schemas.microsoft.com/office/drawing/2014/main" id="{D23E4DFB-0BFE-12FC-5316-73903C90B731}"/>
                </a:ext>
              </a:extLst>
            </p:cNvPr>
            <p:cNvSpPr txBox="1"/>
            <p:nvPr/>
          </p:nvSpPr>
          <p:spPr>
            <a:xfrm>
              <a:off x="1977768" y="2130067"/>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 un cable submarino de fibra óptica para manipular el Registro y los Resultado Electorales</a:t>
              </a:r>
              <a:endParaRPr lang="en-US" sz="21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7125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2AD0FE-0A3A-9376-A5E5-FB6F097D4587}"/>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grpSp>
        <p:nvGrpSpPr>
          <p:cNvPr id="32" name="Grupo 31">
            <a:extLst>
              <a:ext uri="{FF2B5EF4-FFF2-40B4-BE49-F238E27FC236}">
                <a16:creationId xmlns:a16="http://schemas.microsoft.com/office/drawing/2014/main" id="{763F7092-7F28-64D9-D5AD-6EB14D3EB3D7}"/>
              </a:ext>
            </a:extLst>
          </p:cNvPr>
          <p:cNvGrpSpPr/>
          <p:nvPr/>
        </p:nvGrpSpPr>
        <p:grpSpPr>
          <a:xfrm>
            <a:off x="250280" y="1951211"/>
            <a:ext cx="11585922" cy="560330"/>
            <a:chOff x="250280" y="3919291"/>
            <a:chExt cx="11585922" cy="560330"/>
          </a:xfrm>
        </p:grpSpPr>
        <p:sp>
          <p:nvSpPr>
            <p:cNvPr id="4" name="Flecha: pentágono 3">
              <a:extLst>
                <a:ext uri="{FF2B5EF4-FFF2-40B4-BE49-F238E27FC236}">
                  <a16:creationId xmlns:a16="http://schemas.microsoft.com/office/drawing/2014/main" id="{16019F8B-50DE-0B66-837E-FE222EE7BE3D}"/>
                </a:ext>
              </a:extLst>
            </p:cNvPr>
            <p:cNvSpPr/>
            <p:nvPr/>
          </p:nvSpPr>
          <p:spPr>
            <a:xfrm>
              <a:off x="250280" y="3919291"/>
              <a:ext cx="1600200" cy="560330"/>
            </a:xfrm>
            <a:prstGeom prst="homePlate">
              <a:avLst/>
            </a:prstGeom>
            <a:solidFill>
              <a:schemeClr val="accent5">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14</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6450B36-1CB4-4CEF-1D60-743BB047A12C}"/>
                </a:ext>
              </a:extLst>
            </p:cNvPr>
            <p:cNvSpPr txBox="1"/>
            <p:nvPr/>
          </p:nvSpPr>
          <p:spPr>
            <a:xfrm>
              <a:off x="1995373" y="3991707"/>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 maquinas fantasmas que envían resultados al Sistema de Totalización</a:t>
              </a:r>
              <a:endParaRPr lang="en-US" sz="2100" dirty="0">
                <a:solidFill>
                  <a:srgbClr val="C00000"/>
                </a:solidFill>
                <a:effectLst>
                  <a:outerShdw blurRad="38100" dist="38100" dir="2700000" algn="tl">
                    <a:srgbClr val="000000">
                      <a:alpha val="43137"/>
                    </a:srgbClr>
                  </a:outerShdw>
                </a:effectLst>
              </a:endParaRPr>
            </a:p>
          </p:txBody>
        </p:sp>
      </p:grpSp>
      <p:grpSp>
        <p:nvGrpSpPr>
          <p:cNvPr id="31" name="Grupo 30">
            <a:extLst>
              <a:ext uri="{FF2B5EF4-FFF2-40B4-BE49-F238E27FC236}">
                <a16:creationId xmlns:a16="http://schemas.microsoft.com/office/drawing/2014/main" id="{6295F4A2-BAF0-717E-F21E-F5CA4E44D99B}"/>
              </a:ext>
            </a:extLst>
          </p:cNvPr>
          <p:cNvGrpSpPr/>
          <p:nvPr/>
        </p:nvGrpSpPr>
        <p:grpSpPr>
          <a:xfrm>
            <a:off x="250280" y="2658756"/>
            <a:ext cx="11558782" cy="738664"/>
            <a:chOff x="277420" y="4623960"/>
            <a:chExt cx="11558782" cy="738664"/>
          </a:xfrm>
        </p:grpSpPr>
        <p:sp>
          <p:nvSpPr>
            <p:cNvPr id="7" name="Flecha: pentágono 6">
              <a:extLst>
                <a:ext uri="{FF2B5EF4-FFF2-40B4-BE49-F238E27FC236}">
                  <a16:creationId xmlns:a16="http://schemas.microsoft.com/office/drawing/2014/main" id="{1AF2EED0-69AB-C6C7-BFC8-C29AF7716F35}"/>
                </a:ext>
              </a:extLst>
            </p:cNvPr>
            <p:cNvSpPr/>
            <p:nvPr/>
          </p:nvSpPr>
          <p:spPr>
            <a:xfrm>
              <a:off x="277420" y="4713127"/>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15</a:t>
              </a:r>
              <a:endParaRPr lang="en-US" sz="2400" b="1" dirty="0">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67097712-E898-45DA-23A2-80F7776B312A}"/>
                </a:ext>
              </a:extLst>
            </p:cNvPr>
            <p:cNvSpPr txBox="1"/>
            <p:nvPr/>
          </p:nvSpPr>
          <p:spPr>
            <a:xfrm>
              <a:off x="1995373" y="4623960"/>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En los países proclives al gobierno existe un abultado registro  como en Cuba, Nicaragua, Rusia, China, etc.</a:t>
              </a:r>
              <a:endParaRPr lang="en-US" sz="2100" dirty="0">
                <a:solidFill>
                  <a:srgbClr val="C00000"/>
                </a:solidFill>
                <a:effectLst>
                  <a:outerShdw blurRad="38100" dist="38100" dir="2700000" algn="tl">
                    <a:srgbClr val="000000">
                      <a:alpha val="43137"/>
                    </a:srgbClr>
                  </a:outerShdw>
                </a:effectLst>
              </a:endParaRPr>
            </a:p>
          </p:txBody>
        </p:sp>
      </p:grpSp>
      <p:grpSp>
        <p:nvGrpSpPr>
          <p:cNvPr id="33" name="Grupo 32">
            <a:extLst>
              <a:ext uri="{FF2B5EF4-FFF2-40B4-BE49-F238E27FC236}">
                <a16:creationId xmlns:a16="http://schemas.microsoft.com/office/drawing/2014/main" id="{2AB35298-089B-374E-77C1-90804F990408}"/>
              </a:ext>
            </a:extLst>
          </p:cNvPr>
          <p:cNvGrpSpPr/>
          <p:nvPr/>
        </p:nvGrpSpPr>
        <p:grpSpPr>
          <a:xfrm>
            <a:off x="250280" y="1065332"/>
            <a:ext cx="11558782" cy="738664"/>
            <a:chOff x="279508" y="3067503"/>
            <a:chExt cx="11558782" cy="738664"/>
          </a:xfrm>
        </p:grpSpPr>
        <p:sp>
          <p:nvSpPr>
            <p:cNvPr id="17" name="Flecha: pentágono 16">
              <a:extLst>
                <a:ext uri="{FF2B5EF4-FFF2-40B4-BE49-F238E27FC236}">
                  <a16:creationId xmlns:a16="http://schemas.microsoft.com/office/drawing/2014/main" id="{56D29B08-F398-11FC-6E5D-740C9963F30A}"/>
                </a:ext>
              </a:extLst>
            </p:cNvPr>
            <p:cNvSpPr/>
            <p:nvPr/>
          </p:nvSpPr>
          <p:spPr>
            <a:xfrm>
              <a:off x="279508" y="3156670"/>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MITO 13</a:t>
              </a:r>
              <a:endParaRPr lang="en-US" sz="2400" b="1" dirty="0">
                <a:solidFill>
                  <a:schemeClr val="bg1"/>
                </a:solidFill>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6341A6CE-8FB7-2BA5-48BD-65E33A400D5B}"/>
                </a:ext>
              </a:extLst>
            </p:cNvPr>
            <p:cNvSpPr txBox="1"/>
            <p:nvPr/>
          </p:nvSpPr>
          <p:spPr>
            <a:xfrm>
              <a:off x="1997461" y="3067503"/>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transmisión de los resultados se hace por Internet y se tumba por un tiempo para cambiar los datos de las elecciones.</a:t>
              </a:r>
              <a:endParaRPr lang="en-US" sz="2100" dirty="0">
                <a:effectLst>
                  <a:outerShdw blurRad="38100" dist="38100" dir="2700000" algn="tl">
                    <a:srgbClr val="000000">
                      <a:alpha val="43137"/>
                    </a:srgbClr>
                  </a:outerShdw>
                </a:effectLst>
              </a:endParaRPr>
            </a:p>
          </p:txBody>
        </p:sp>
      </p:grpSp>
      <p:grpSp>
        <p:nvGrpSpPr>
          <p:cNvPr id="30" name="Grupo 29">
            <a:extLst>
              <a:ext uri="{FF2B5EF4-FFF2-40B4-BE49-F238E27FC236}">
                <a16:creationId xmlns:a16="http://schemas.microsoft.com/office/drawing/2014/main" id="{B10A5C86-E492-2C4E-CC34-958BCDACCD3B}"/>
              </a:ext>
            </a:extLst>
          </p:cNvPr>
          <p:cNvGrpSpPr/>
          <p:nvPr/>
        </p:nvGrpSpPr>
        <p:grpSpPr>
          <a:xfrm>
            <a:off x="250280" y="3544635"/>
            <a:ext cx="11558782" cy="738664"/>
            <a:chOff x="250280" y="5478606"/>
            <a:chExt cx="11558782" cy="738664"/>
          </a:xfrm>
        </p:grpSpPr>
        <p:sp>
          <p:nvSpPr>
            <p:cNvPr id="28" name="Flecha: pentágono 27">
              <a:extLst>
                <a:ext uri="{FF2B5EF4-FFF2-40B4-BE49-F238E27FC236}">
                  <a16:creationId xmlns:a16="http://schemas.microsoft.com/office/drawing/2014/main" id="{9A7A8929-1926-72DC-2138-16E94D808F18}"/>
                </a:ext>
              </a:extLst>
            </p:cNvPr>
            <p:cNvSpPr/>
            <p:nvPr/>
          </p:nvSpPr>
          <p:spPr>
            <a:xfrm>
              <a:off x="250280" y="5567773"/>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16</a:t>
              </a:r>
              <a:endParaRPr lang="en-US" sz="2400" b="1" dirty="0">
                <a:effectLst>
                  <a:outerShdw blurRad="38100" dist="38100" dir="2700000" algn="tl">
                    <a:srgbClr val="000000">
                      <a:alpha val="43137"/>
                    </a:srgbClr>
                  </a:outerShdw>
                </a:effectLst>
              </a:endParaRPr>
            </a:p>
          </p:txBody>
        </p:sp>
        <p:sp>
          <p:nvSpPr>
            <p:cNvPr id="29" name="CuadroTexto 28">
              <a:extLst>
                <a:ext uri="{FF2B5EF4-FFF2-40B4-BE49-F238E27FC236}">
                  <a16:creationId xmlns:a16="http://schemas.microsoft.com/office/drawing/2014/main" id="{E078A4EB-28F3-C79E-2FBA-879EA8E6F751}"/>
                </a:ext>
              </a:extLst>
            </p:cNvPr>
            <p:cNvSpPr txBox="1"/>
            <p:nvPr/>
          </p:nvSpPr>
          <p:spPr>
            <a:xfrm>
              <a:off x="1968233" y="5478606"/>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Se interrumpe el servicio eléctrico y se pierden todos los datos de la Máquina de Votación.</a:t>
              </a:r>
              <a:endParaRPr lang="en-US" sz="2100" dirty="0">
                <a:solidFill>
                  <a:srgbClr val="C00000"/>
                </a:solidFill>
                <a:effectLst>
                  <a:outerShdw blurRad="38100" dist="38100" dir="2700000" algn="tl">
                    <a:srgbClr val="000000">
                      <a:alpha val="43137"/>
                    </a:srgbClr>
                  </a:outerShdw>
                </a:effectLst>
              </a:endParaRPr>
            </a:p>
          </p:txBody>
        </p:sp>
      </p:grpSp>
      <p:grpSp>
        <p:nvGrpSpPr>
          <p:cNvPr id="40" name="Grupo 39">
            <a:extLst>
              <a:ext uri="{FF2B5EF4-FFF2-40B4-BE49-F238E27FC236}">
                <a16:creationId xmlns:a16="http://schemas.microsoft.com/office/drawing/2014/main" id="{0FDD7C34-BB63-77DB-41E3-469A7FAC3A71}"/>
              </a:ext>
            </a:extLst>
          </p:cNvPr>
          <p:cNvGrpSpPr/>
          <p:nvPr/>
        </p:nvGrpSpPr>
        <p:grpSpPr>
          <a:xfrm>
            <a:off x="250280" y="4430514"/>
            <a:ext cx="11558782" cy="560330"/>
            <a:chOff x="254763" y="5756271"/>
            <a:chExt cx="11558782" cy="560330"/>
          </a:xfrm>
        </p:grpSpPr>
        <p:sp>
          <p:nvSpPr>
            <p:cNvPr id="38" name="Flecha: pentágono 37">
              <a:extLst>
                <a:ext uri="{FF2B5EF4-FFF2-40B4-BE49-F238E27FC236}">
                  <a16:creationId xmlns:a16="http://schemas.microsoft.com/office/drawing/2014/main" id="{AD995BC5-05E7-9831-C2A5-19D9FEB64A58}"/>
                </a:ext>
              </a:extLst>
            </p:cNvPr>
            <p:cNvSpPr/>
            <p:nvPr/>
          </p:nvSpPr>
          <p:spPr>
            <a:xfrm>
              <a:off x="254763" y="5756271"/>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17</a:t>
              </a:r>
              <a:endParaRPr lang="en-US" sz="2400" b="1" dirty="0">
                <a:effectLst>
                  <a:outerShdw blurRad="38100" dist="38100" dir="2700000" algn="tl">
                    <a:srgbClr val="000000">
                      <a:alpha val="43137"/>
                    </a:srgbClr>
                  </a:outerShdw>
                </a:effectLst>
              </a:endParaRPr>
            </a:p>
          </p:txBody>
        </p:sp>
        <p:sp>
          <p:nvSpPr>
            <p:cNvPr id="39" name="CuadroTexto 38">
              <a:extLst>
                <a:ext uri="{FF2B5EF4-FFF2-40B4-BE49-F238E27FC236}">
                  <a16:creationId xmlns:a16="http://schemas.microsoft.com/office/drawing/2014/main" id="{ED99D26C-945E-044D-A14E-BB3B09F8CC81}"/>
                </a:ext>
              </a:extLst>
            </p:cNvPr>
            <p:cNvSpPr txBox="1"/>
            <p:nvPr/>
          </p:nvSpPr>
          <p:spPr>
            <a:xfrm>
              <a:off x="1972716" y="5828687"/>
              <a:ext cx="9840829" cy="415498"/>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No se puede sustituir a ningún candidato después de diez días antes de las elecciones</a:t>
              </a:r>
              <a:endParaRPr lang="en-US" sz="2100" dirty="0">
                <a:solidFill>
                  <a:srgbClr val="C00000"/>
                </a:solidFill>
                <a:effectLst>
                  <a:outerShdw blurRad="38100" dist="38100" dir="2700000" algn="tl">
                    <a:srgbClr val="000000">
                      <a:alpha val="43137"/>
                    </a:srgbClr>
                  </a:outerShdw>
                </a:effectLst>
              </a:endParaRPr>
            </a:p>
          </p:txBody>
        </p:sp>
      </p:grpSp>
      <p:grpSp>
        <p:nvGrpSpPr>
          <p:cNvPr id="44" name="Grupo 43">
            <a:extLst>
              <a:ext uri="{FF2B5EF4-FFF2-40B4-BE49-F238E27FC236}">
                <a16:creationId xmlns:a16="http://schemas.microsoft.com/office/drawing/2014/main" id="{25951FD7-D5E4-0FDD-3AA0-6AA820AB1A71}"/>
              </a:ext>
            </a:extLst>
          </p:cNvPr>
          <p:cNvGrpSpPr/>
          <p:nvPr/>
        </p:nvGrpSpPr>
        <p:grpSpPr>
          <a:xfrm>
            <a:off x="250280" y="5138059"/>
            <a:ext cx="11558782" cy="738664"/>
            <a:chOff x="250280" y="5070824"/>
            <a:chExt cx="11558782" cy="738664"/>
          </a:xfrm>
        </p:grpSpPr>
        <p:sp>
          <p:nvSpPr>
            <p:cNvPr id="42" name="Flecha: pentágono 41">
              <a:extLst>
                <a:ext uri="{FF2B5EF4-FFF2-40B4-BE49-F238E27FC236}">
                  <a16:creationId xmlns:a16="http://schemas.microsoft.com/office/drawing/2014/main" id="{F7DB3778-DC01-334C-19D5-FD9FA5E6139F}"/>
                </a:ext>
              </a:extLst>
            </p:cNvPr>
            <p:cNvSpPr/>
            <p:nvPr/>
          </p:nvSpPr>
          <p:spPr>
            <a:xfrm>
              <a:off x="250280" y="5159991"/>
              <a:ext cx="1600200" cy="560330"/>
            </a:xfrm>
            <a:prstGeom prst="homePlate">
              <a:avLst/>
            </a:prstGeom>
            <a:solidFill>
              <a:schemeClr val="accent5">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18</a:t>
              </a:r>
              <a:endParaRPr lang="en-US" sz="2400" b="1" dirty="0">
                <a:effectLst>
                  <a:outerShdw blurRad="38100" dist="38100" dir="2700000" algn="tl">
                    <a:srgbClr val="000000">
                      <a:alpha val="43137"/>
                    </a:srgbClr>
                  </a:outerShdw>
                </a:effectLst>
              </a:endParaRPr>
            </a:p>
          </p:txBody>
        </p:sp>
        <p:sp>
          <p:nvSpPr>
            <p:cNvPr id="43" name="CuadroTexto 42">
              <a:extLst>
                <a:ext uri="{FF2B5EF4-FFF2-40B4-BE49-F238E27FC236}">
                  <a16:creationId xmlns:a16="http://schemas.microsoft.com/office/drawing/2014/main" id="{17DDB02B-278A-DED8-B1EE-948BE659E82D}"/>
                </a:ext>
              </a:extLst>
            </p:cNvPr>
            <p:cNvSpPr txBox="1"/>
            <p:nvPr/>
          </p:nvSpPr>
          <p:spPr>
            <a:xfrm>
              <a:off x="1968233" y="5070824"/>
              <a:ext cx="9840829" cy="738664"/>
            </a:xfrm>
            <a:prstGeom prst="rect">
              <a:avLst/>
            </a:prstGeom>
            <a:solidFill>
              <a:schemeClr val="bg1"/>
            </a:solidFill>
            <a:ln w="38100">
              <a:solidFill>
                <a:schemeClr val="accent5">
                  <a:lumMod val="75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En las mesas sin testigos después del cierre del Centro de Votación se generan votos falsos masivamente.</a:t>
              </a:r>
              <a:endParaRPr lang="en-US" sz="21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62356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a:extLst>
              <a:ext uri="{FF2B5EF4-FFF2-40B4-BE49-F238E27FC236}">
                <a16:creationId xmlns:a16="http://schemas.microsoft.com/office/drawing/2014/main" id="{D1F868B1-7210-4DAA-74FB-D28CF393A0EC}"/>
              </a:ext>
            </a:extLst>
          </p:cNvPr>
          <p:cNvSpPr/>
          <p:nvPr/>
        </p:nvSpPr>
        <p:spPr>
          <a:xfrm>
            <a:off x="2808610" y="863520"/>
            <a:ext cx="6021514" cy="191379"/>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del Registro Electoral</a:t>
            </a:r>
          </a:p>
        </p:txBody>
      </p:sp>
      <p:sp>
        <p:nvSpPr>
          <p:cNvPr id="7" name="6 Rectángulo redondeado">
            <a:extLst>
              <a:ext uri="{FF2B5EF4-FFF2-40B4-BE49-F238E27FC236}">
                <a16:creationId xmlns:a16="http://schemas.microsoft.com/office/drawing/2014/main" id="{C182F6A6-8990-BCC9-C6AA-6F6B8D4102FB}"/>
              </a:ext>
            </a:extLst>
          </p:cNvPr>
          <p:cNvSpPr/>
          <p:nvPr/>
        </p:nvSpPr>
        <p:spPr>
          <a:xfrm>
            <a:off x="2808610" y="1214971"/>
            <a:ext cx="6021514" cy="191379"/>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Software de Selección de Juntas Electorales y Miembros de Mesa</a:t>
            </a:r>
          </a:p>
        </p:txBody>
      </p:sp>
      <p:sp>
        <p:nvSpPr>
          <p:cNvPr id="9" name="8 Rectángulo redondeado">
            <a:extLst>
              <a:ext uri="{FF2B5EF4-FFF2-40B4-BE49-F238E27FC236}">
                <a16:creationId xmlns:a16="http://schemas.microsoft.com/office/drawing/2014/main" id="{15BA9523-91C1-6830-7007-2E1554A4F56E}"/>
              </a:ext>
            </a:extLst>
          </p:cNvPr>
          <p:cNvSpPr/>
          <p:nvPr/>
        </p:nvSpPr>
        <p:spPr>
          <a:xfrm>
            <a:off x="2808610" y="1593317"/>
            <a:ext cx="6021514" cy="18948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Certificación de Software de MV</a:t>
            </a:r>
          </a:p>
        </p:txBody>
      </p:sp>
      <p:sp>
        <p:nvSpPr>
          <p:cNvPr id="11" name="10 Rectángulo redondeado">
            <a:extLst>
              <a:ext uri="{FF2B5EF4-FFF2-40B4-BE49-F238E27FC236}">
                <a16:creationId xmlns:a16="http://schemas.microsoft.com/office/drawing/2014/main" id="{9720DC25-FC9C-231A-7E4C-5553084E6745}"/>
              </a:ext>
            </a:extLst>
          </p:cNvPr>
          <p:cNvSpPr/>
          <p:nvPr/>
        </p:nvSpPr>
        <p:spPr>
          <a:xfrm>
            <a:off x="2808610" y="1971260"/>
            <a:ext cx="6021514" cy="144252"/>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Verificación de Archivos de Configuración de MV</a:t>
            </a:r>
          </a:p>
        </p:txBody>
      </p:sp>
      <p:sp>
        <p:nvSpPr>
          <p:cNvPr id="13" name="12 Rectángulo redondeado">
            <a:extLst>
              <a:ext uri="{FF2B5EF4-FFF2-40B4-BE49-F238E27FC236}">
                <a16:creationId xmlns:a16="http://schemas.microsoft.com/office/drawing/2014/main" id="{F083CBBA-151F-66EB-CC24-74D100A57DB2}"/>
              </a:ext>
            </a:extLst>
          </p:cNvPr>
          <p:cNvSpPr/>
          <p:nvPr/>
        </p:nvSpPr>
        <p:spPr>
          <a:xfrm>
            <a:off x="2808610" y="2321907"/>
            <a:ext cx="6021514" cy="189487"/>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Cuadernos de Votación Impresos</a:t>
            </a:r>
          </a:p>
        </p:txBody>
      </p:sp>
      <p:sp>
        <p:nvSpPr>
          <p:cNvPr id="17" name="16 Rectángulo redondeado">
            <a:extLst>
              <a:ext uri="{FF2B5EF4-FFF2-40B4-BE49-F238E27FC236}">
                <a16:creationId xmlns:a16="http://schemas.microsoft.com/office/drawing/2014/main" id="{CBC288AE-E86D-DD33-6B8B-70F97AAC91C7}"/>
              </a:ext>
            </a:extLst>
          </p:cNvPr>
          <p:cNvSpPr/>
          <p:nvPr/>
        </p:nvSpPr>
        <p:spPr>
          <a:xfrm>
            <a:off x="2808610" y="1593317"/>
            <a:ext cx="6021514" cy="189486"/>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Datos de Electores de Máquinas de Votación</a:t>
            </a:r>
          </a:p>
        </p:txBody>
      </p:sp>
      <p:sp>
        <p:nvSpPr>
          <p:cNvPr id="18" name="17 Rectángulo redondeado">
            <a:extLst>
              <a:ext uri="{FF2B5EF4-FFF2-40B4-BE49-F238E27FC236}">
                <a16:creationId xmlns:a16="http://schemas.microsoft.com/office/drawing/2014/main" id="{9498741E-D423-633D-FF12-D8EBAA6EB678}"/>
              </a:ext>
            </a:extLst>
          </p:cNvPr>
          <p:cNvSpPr/>
          <p:nvPr/>
        </p:nvSpPr>
        <p:spPr>
          <a:xfrm>
            <a:off x="2808610" y="1971260"/>
            <a:ext cx="6021514" cy="189487"/>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Certificación de Software de MV</a:t>
            </a:r>
          </a:p>
        </p:txBody>
      </p:sp>
      <p:sp>
        <p:nvSpPr>
          <p:cNvPr id="19" name="18 Rectángulo redondeado">
            <a:extLst>
              <a:ext uri="{FF2B5EF4-FFF2-40B4-BE49-F238E27FC236}">
                <a16:creationId xmlns:a16="http://schemas.microsoft.com/office/drawing/2014/main" id="{D1EC1E04-2D2F-276C-39C1-5F1114BD9CC9}"/>
              </a:ext>
            </a:extLst>
          </p:cNvPr>
          <p:cNvSpPr/>
          <p:nvPr/>
        </p:nvSpPr>
        <p:spPr>
          <a:xfrm>
            <a:off x="2808610" y="2321907"/>
            <a:ext cx="6021514" cy="189487"/>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Verificación de Archivos de Configuración de MV</a:t>
            </a:r>
          </a:p>
        </p:txBody>
      </p:sp>
      <p:sp>
        <p:nvSpPr>
          <p:cNvPr id="21" name="CuadroTexto 20">
            <a:extLst>
              <a:ext uri="{FF2B5EF4-FFF2-40B4-BE49-F238E27FC236}">
                <a16:creationId xmlns:a16="http://schemas.microsoft.com/office/drawing/2014/main" id="{82DBD02B-9897-7295-9268-AFD38E572674}"/>
              </a:ext>
            </a:extLst>
          </p:cNvPr>
          <p:cNvSpPr txBox="1"/>
          <p:nvPr/>
        </p:nvSpPr>
        <p:spPr>
          <a:xfrm>
            <a:off x="906176" y="150503"/>
            <a:ext cx="6905413" cy="523220"/>
          </a:xfrm>
          <a:prstGeom prst="rect">
            <a:avLst/>
          </a:prstGeom>
          <a:solidFill>
            <a:schemeClr val="accent5">
              <a:lumMod val="50000"/>
            </a:schemeClr>
          </a:solidFill>
          <a:effectLst>
            <a:glow rad="101600">
              <a:schemeClr val="accent1">
                <a:satMod val="175000"/>
                <a:alpha val="40000"/>
              </a:schemeClr>
            </a:glow>
          </a:effectLst>
        </p:spPr>
        <p:txBody>
          <a:bodyPr wrap="square" rtlCol="0">
            <a:spAutoFit/>
          </a:bodyPr>
          <a:lstStyle/>
          <a:p>
            <a:r>
              <a:rPr lang="es-ES" sz="2800" b="1" dirty="0">
                <a:solidFill>
                  <a:schemeClr val="bg1"/>
                </a:solidFill>
                <a:effectLst>
                  <a:outerShdw blurRad="38100" dist="38100" dir="2700000" algn="tl">
                    <a:srgbClr val="000000">
                      <a:alpha val="43137"/>
                    </a:srgbClr>
                  </a:outerShdw>
                </a:effectLst>
              </a:rPr>
              <a:t>Auditorías del Sistema de Votación</a:t>
            </a:r>
          </a:p>
        </p:txBody>
      </p:sp>
      <p:sp>
        <p:nvSpPr>
          <p:cNvPr id="2" name="6 Rectángulo redondeado">
            <a:extLst>
              <a:ext uri="{FF2B5EF4-FFF2-40B4-BE49-F238E27FC236}">
                <a16:creationId xmlns:a16="http://schemas.microsoft.com/office/drawing/2014/main" id="{5567EF63-667F-5007-930A-80419421C846}"/>
              </a:ext>
            </a:extLst>
          </p:cNvPr>
          <p:cNvSpPr/>
          <p:nvPr/>
        </p:nvSpPr>
        <p:spPr>
          <a:xfrm>
            <a:off x="2808610" y="3056478"/>
            <a:ext cx="6021514" cy="189487"/>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Infraestructura de la Plataforma Tecnológica Electoral</a:t>
            </a:r>
          </a:p>
        </p:txBody>
      </p:sp>
      <p:sp>
        <p:nvSpPr>
          <p:cNvPr id="3" name="10 Rectángulo redondeado">
            <a:extLst>
              <a:ext uri="{FF2B5EF4-FFF2-40B4-BE49-F238E27FC236}">
                <a16:creationId xmlns:a16="http://schemas.microsoft.com/office/drawing/2014/main" id="{0F76DB66-17D4-354C-24D0-27CFEE294FB6}"/>
              </a:ext>
            </a:extLst>
          </p:cNvPr>
          <p:cNvSpPr/>
          <p:nvPr/>
        </p:nvSpPr>
        <p:spPr>
          <a:xfrm>
            <a:off x="2808610" y="3387699"/>
            <a:ext cx="6021514" cy="189487"/>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Producción de MV</a:t>
            </a:r>
          </a:p>
        </p:txBody>
      </p:sp>
      <p:sp>
        <p:nvSpPr>
          <p:cNvPr id="4" name="14 Rectángulo redondeado">
            <a:extLst>
              <a:ext uri="{FF2B5EF4-FFF2-40B4-BE49-F238E27FC236}">
                <a16:creationId xmlns:a16="http://schemas.microsoft.com/office/drawing/2014/main" id="{2021D8EF-5FF9-D3C9-4BFB-5FC16E67FBD7}"/>
              </a:ext>
            </a:extLst>
          </p:cNvPr>
          <p:cNvSpPr/>
          <p:nvPr/>
        </p:nvSpPr>
        <p:spPr>
          <a:xfrm>
            <a:off x="2808610" y="3691817"/>
            <a:ext cx="6021514" cy="189487"/>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Certificación del Software de Totalización</a:t>
            </a:r>
          </a:p>
        </p:txBody>
      </p:sp>
      <p:sp>
        <p:nvSpPr>
          <p:cNvPr id="15" name="6 Rectángulo redondeado">
            <a:extLst>
              <a:ext uri="{FF2B5EF4-FFF2-40B4-BE49-F238E27FC236}">
                <a16:creationId xmlns:a16="http://schemas.microsoft.com/office/drawing/2014/main" id="{42AE3C66-3BED-1571-D4A1-6572DCC0B526}"/>
              </a:ext>
            </a:extLst>
          </p:cNvPr>
          <p:cNvSpPr/>
          <p:nvPr/>
        </p:nvSpPr>
        <p:spPr>
          <a:xfrm>
            <a:off x="2808610" y="4014008"/>
            <a:ext cx="6021514" cy="189487"/>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Pre-Despacho</a:t>
            </a:r>
          </a:p>
        </p:txBody>
      </p:sp>
      <p:sp>
        <p:nvSpPr>
          <p:cNvPr id="16" name="14 Rectángulo redondeado">
            <a:extLst>
              <a:ext uri="{FF2B5EF4-FFF2-40B4-BE49-F238E27FC236}">
                <a16:creationId xmlns:a16="http://schemas.microsoft.com/office/drawing/2014/main" id="{260AAB66-2FBD-8A53-CB7C-041409C18365}"/>
              </a:ext>
            </a:extLst>
          </p:cNvPr>
          <p:cNvSpPr/>
          <p:nvPr/>
        </p:nvSpPr>
        <p:spPr>
          <a:xfrm>
            <a:off x="2808610" y="2707982"/>
            <a:ext cx="6021514" cy="189487"/>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Certificación de Software del SIE</a:t>
            </a:r>
          </a:p>
        </p:txBody>
      </p:sp>
      <p:sp>
        <p:nvSpPr>
          <p:cNvPr id="20" name="19 Rectángulo redondeado">
            <a:extLst>
              <a:ext uri="{FF2B5EF4-FFF2-40B4-BE49-F238E27FC236}">
                <a16:creationId xmlns:a16="http://schemas.microsoft.com/office/drawing/2014/main" id="{1524B341-6CE8-62CC-4085-84DBA27E2C2C}"/>
              </a:ext>
            </a:extLst>
          </p:cNvPr>
          <p:cNvSpPr/>
          <p:nvPr/>
        </p:nvSpPr>
        <p:spPr>
          <a:xfrm>
            <a:off x="2808610" y="2707982"/>
            <a:ext cx="6021514" cy="189487"/>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Cuadernos de Votación Impresos</a:t>
            </a:r>
          </a:p>
        </p:txBody>
      </p:sp>
      <p:sp>
        <p:nvSpPr>
          <p:cNvPr id="22" name="10 Rectángulo redondeado">
            <a:extLst>
              <a:ext uri="{FF2B5EF4-FFF2-40B4-BE49-F238E27FC236}">
                <a16:creationId xmlns:a16="http://schemas.microsoft.com/office/drawing/2014/main" id="{FEB2B804-0EE8-5810-8D3F-B23CCF83E977}"/>
              </a:ext>
            </a:extLst>
          </p:cNvPr>
          <p:cNvSpPr/>
          <p:nvPr/>
        </p:nvSpPr>
        <p:spPr>
          <a:xfrm>
            <a:off x="2808611" y="4708147"/>
            <a:ext cx="6021514" cy="189486"/>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la Red de Transmisión de Resultados Electorales I</a:t>
            </a:r>
          </a:p>
        </p:txBody>
      </p:sp>
      <p:sp>
        <p:nvSpPr>
          <p:cNvPr id="23" name="12 Rectángulo redondeado">
            <a:extLst>
              <a:ext uri="{FF2B5EF4-FFF2-40B4-BE49-F238E27FC236}">
                <a16:creationId xmlns:a16="http://schemas.microsoft.com/office/drawing/2014/main" id="{5D12463C-DBDD-DB67-6FF3-ED039A507C9E}"/>
              </a:ext>
            </a:extLst>
          </p:cNvPr>
          <p:cNvSpPr/>
          <p:nvPr/>
        </p:nvSpPr>
        <p:spPr>
          <a:xfrm>
            <a:off x="2808611" y="5070042"/>
            <a:ext cx="6021514" cy="18948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la Red de Transmisión de Resultados Electorales II</a:t>
            </a:r>
          </a:p>
        </p:txBody>
      </p:sp>
      <p:sp>
        <p:nvSpPr>
          <p:cNvPr id="24" name="14 Rectángulo redondeado">
            <a:extLst>
              <a:ext uri="{FF2B5EF4-FFF2-40B4-BE49-F238E27FC236}">
                <a16:creationId xmlns:a16="http://schemas.microsoft.com/office/drawing/2014/main" id="{9DD58D59-2D3A-5A9B-0CC5-14A529310C63}"/>
              </a:ext>
            </a:extLst>
          </p:cNvPr>
          <p:cNvSpPr/>
          <p:nvPr/>
        </p:nvSpPr>
        <p:spPr>
          <a:xfrm>
            <a:off x="2808611" y="5432136"/>
            <a:ext cx="6021514" cy="18948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Verificación Ciudadana en el Almacén Fase II</a:t>
            </a:r>
          </a:p>
        </p:txBody>
      </p:sp>
      <p:sp>
        <p:nvSpPr>
          <p:cNvPr id="25" name="5 Rectángulo redondeado">
            <a:extLst>
              <a:ext uri="{FF2B5EF4-FFF2-40B4-BE49-F238E27FC236}">
                <a16:creationId xmlns:a16="http://schemas.microsoft.com/office/drawing/2014/main" id="{5D71C70D-0788-AF9F-A1E5-CB5C02B59504}"/>
              </a:ext>
            </a:extLst>
          </p:cNvPr>
          <p:cNvSpPr/>
          <p:nvPr/>
        </p:nvSpPr>
        <p:spPr>
          <a:xfrm>
            <a:off x="2808611" y="5798039"/>
            <a:ext cx="6021514" cy="189486"/>
          </a:xfrm>
          <a:prstGeom prst="roundRect">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Incidencias en verificación biométrica de identidad</a:t>
            </a:r>
          </a:p>
        </p:txBody>
      </p:sp>
      <p:sp>
        <p:nvSpPr>
          <p:cNvPr id="26" name="8 Rectángulo redondeado">
            <a:extLst>
              <a:ext uri="{FF2B5EF4-FFF2-40B4-BE49-F238E27FC236}">
                <a16:creationId xmlns:a16="http://schemas.microsoft.com/office/drawing/2014/main" id="{CFBA19E1-C789-B601-5B7F-E53073D4D33A}"/>
              </a:ext>
            </a:extLst>
          </p:cNvPr>
          <p:cNvSpPr/>
          <p:nvPr/>
        </p:nvSpPr>
        <p:spPr>
          <a:xfrm>
            <a:off x="2813094" y="4350145"/>
            <a:ext cx="6021514" cy="189486"/>
          </a:xfrm>
          <a:prstGeom prst="round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s-VE" sz="1400" b="1" dirty="0">
                <a:effectLst>
                  <a:outerShdw blurRad="38100" dist="38100" dir="2700000" algn="tl">
                    <a:srgbClr val="000000">
                      <a:alpha val="43137"/>
                    </a:srgbClr>
                  </a:outerShdw>
                </a:effectLst>
              </a:rPr>
              <a:t>Auditoría de Puesta Cero CNT1 y CNT2</a:t>
            </a:r>
          </a:p>
        </p:txBody>
      </p:sp>
      <p:sp>
        <p:nvSpPr>
          <p:cNvPr id="27" name="7 Elipse">
            <a:extLst>
              <a:ext uri="{FF2B5EF4-FFF2-40B4-BE49-F238E27FC236}">
                <a16:creationId xmlns:a16="http://schemas.microsoft.com/office/drawing/2014/main" id="{C7E5020B-F33E-7894-DD6D-4E391A178BFE}"/>
              </a:ext>
            </a:extLst>
          </p:cNvPr>
          <p:cNvSpPr/>
          <p:nvPr/>
        </p:nvSpPr>
        <p:spPr>
          <a:xfrm>
            <a:off x="8993875" y="141635"/>
            <a:ext cx="2893325" cy="721885"/>
          </a:xfrm>
          <a:prstGeom prst="ellipse">
            <a:avLst/>
          </a:prstGeom>
          <a:solidFill>
            <a:srgbClr val="C00000"/>
          </a:solidFill>
          <a:ln>
            <a:solidFill>
              <a:schemeClr val="accent5">
                <a:lumMod val="75000"/>
              </a:schemeClr>
            </a:solidFill>
          </a:ln>
          <a:effectLst>
            <a:glow rad="63500">
              <a:schemeClr val="accent1">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s-VE" sz="2400" b="1" dirty="0">
                <a:effectLst>
                  <a:outerShdw blurRad="38100" dist="38100" dir="2700000" algn="tl">
                    <a:srgbClr val="000000">
                      <a:alpha val="43137"/>
                    </a:srgbClr>
                  </a:outerShdw>
                </a:effectLst>
              </a:rPr>
              <a:t>15 Auditorías</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3FD35A-E2C4-A696-9145-21E427CCB5C0}"/>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sp>
        <p:nvSpPr>
          <p:cNvPr id="4" name="Flecha: pentágono 3">
            <a:extLst>
              <a:ext uri="{FF2B5EF4-FFF2-40B4-BE49-F238E27FC236}">
                <a16:creationId xmlns:a16="http://schemas.microsoft.com/office/drawing/2014/main" id="{2473E3FF-84FA-CC52-C6D9-A462B5043DFA}"/>
              </a:ext>
            </a:extLst>
          </p:cNvPr>
          <p:cNvSpPr/>
          <p:nvPr/>
        </p:nvSpPr>
        <p:spPr>
          <a:xfrm>
            <a:off x="250280" y="1112219"/>
            <a:ext cx="1600200" cy="560330"/>
          </a:xfrm>
          <a:prstGeom prst="homePlate">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MITO 01</a:t>
            </a:r>
            <a:endParaRPr lang="en-US" sz="2400" b="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BDE6448-A97C-4207-D389-0D92F79F95D3}"/>
              </a:ext>
            </a:extLst>
          </p:cNvPr>
          <p:cNvSpPr txBox="1"/>
          <p:nvPr/>
        </p:nvSpPr>
        <p:spPr>
          <a:xfrm>
            <a:off x="1968233" y="1176941"/>
            <a:ext cx="9840829"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Cedulas repetidas en el Registro Electoral</a:t>
            </a:r>
            <a:endParaRPr lang="en-US" sz="2100" dirty="0">
              <a:solidFill>
                <a:schemeClr val="accent5">
                  <a:lumMod val="50000"/>
                </a:schemeClr>
              </a:solidFill>
              <a:effectLst>
                <a:outerShdw blurRad="38100" dist="38100" dir="2700000" algn="tl">
                  <a:srgbClr val="000000">
                    <a:alpha val="43137"/>
                  </a:srgbClr>
                </a:outerShdw>
              </a:effectLst>
            </a:endParaRPr>
          </a:p>
        </p:txBody>
      </p:sp>
      <p:pic>
        <p:nvPicPr>
          <p:cNvPr id="6" name="Imagen 5" descr="Imagen que contiene interior, tabla, colorido, pequeño&#10;&#10;Descripción generada automáticamente">
            <a:extLst>
              <a:ext uri="{FF2B5EF4-FFF2-40B4-BE49-F238E27FC236}">
                <a16:creationId xmlns:a16="http://schemas.microsoft.com/office/drawing/2014/main" id="{C9635FF7-3D4E-5DA2-A6C3-9E4514B70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598" y="2862025"/>
            <a:ext cx="1719358" cy="2524663"/>
          </a:xfrm>
          <a:prstGeom prst="rect">
            <a:avLst/>
          </a:prstGeom>
        </p:spPr>
      </p:pic>
      <p:sp>
        <p:nvSpPr>
          <p:cNvPr id="7" name="Flecha: a la derecha 6">
            <a:extLst>
              <a:ext uri="{FF2B5EF4-FFF2-40B4-BE49-F238E27FC236}">
                <a16:creationId xmlns:a16="http://schemas.microsoft.com/office/drawing/2014/main" id="{AF5D893E-83EA-62EB-5492-BC57EEB35BE4}"/>
              </a:ext>
            </a:extLst>
          </p:cNvPr>
          <p:cNvSpPr/>
          <p:nvPr/>
        </p:nvSpPr>
        <p:spPr>
          <a:xfrm>
            <a:off x="1240261" y="2238924"/>
            <a:ext cx="3613814" cy="933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2BFF29D7-DAB4-9681-8A06-B8F73427093A}"/>
              </a:ext>
            </a:extLst>
          </p:cNvPr>
          <p:cNvSpPr/>
          <p:nvPr/>
        </p:nvSpPr>
        <p:spPr>
          <a:xfrm>
            <a:off x="1240261" y="3009170"/>
            <a:ext cx="3106454" cy="2350865"/>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echa: pentágono 8">
            <a:extLst>
              <a:ext uri="{FF2B5EF4-FFF2-40B4-BE49-F238E27FC236}">
                <a16:creationId xmlns:a16="http://schemas.microsoft.com/office/drawing/2014/main" id="{E89D3A1A-CA57-3536-51C6-545445F390A7}"/>
              </a:ext>
            </a:extLst>
          </p:cNvPr>
          <p:cNvSpPr/>
          <p:nvPr/>
        </p:nvSpPr>
        <p:spPr>
          <a:xfrm>
            <a:off x="1440677" y="3615802"/>
            <a:ext cx="1164921" cy="11054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effectLst>
                  <a:outerShdw blurRad="38100" dist="38100" dir="2700000" algn="tl">
                    <a:srgbClr val="000000">
                      <a:alpha val="43137"/>
                    </a:srgbClr>
                  </a:outerShdw>
                </a:effectLst>
              </a:rPr>
              <a:t>RE</a:t>
            </a:r>
            <a:endParaRPr lang="en-US" sz="4400" b="1"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3EBE0934-DA77-C44A-BBE2-841C21B8E1E2}"/>
              </a:ext>
            </a:extLst>
          </p:cNvPr>
          <p:cNvSpPr txBox="1"/>
          <p:nvPr/>
        </p:nvSpPr>
        <p:spPr>
          <a:xfrm>
            <a:off x="5247830" y="2382483"/>
            <a:ext cx="5461862" cy="646331"/>
          </a:xfrm>
          <a:prstGeom prst="rect">
            <a:avLst/>
          </a:prstGeom>
          <a:solidFill>
            <a:schemeClr val="bg1"/>
          </a:solidFill>
          <a:ln w="38100">
            <a:solidFill>
              <a:schemeClr val="accent6">
                <a:lumMod val="50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BASE DE DATOS INDEXADA</a:t>
            </a:r>
            <a:endParaRPr lang="en-US" sz="3600" dirty="0">
              <a:solidFill>
                <a:srgbClr val="C00000"/>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6D9F5AF1-5796-E080-B517-9490BA2EE376}"/>
              </a:ext>
            </a:extLst>
          </p:cNvPr>
          <p:cNvSpPr txBox="1"/>
          <p:nvPr/>
        </p:nvSpPr>
        <p:spPr>
          <a:xfrm>
            <a:off x="6202567" y="4493883"/>
            <a:ext cx="2625277" cy="415498"/>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NAC + </a:t>
            </a:r>
            <a:r>
              <a:rPr lang="es-ES" sz="2100" b="1" dirty="0" err="1">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Nº</a:t>
            </a:r>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 CÉDULA</a:t>
            </a:r>
            <a:endParaRPr lang="en-US" sz="2100" dirty="0">
              <a:solidFill>
                <a:schemeClr val="accent5">
                  <a:lumMod val="50000"/>
                </a:schemeClr>
              </a:solidFill>
              <a:effectLst>
                <a:outerShdw blurRad="38100" dist="38100" dir="2700000" algn="tl">
                  <a:srgbClr val="000000">
                    <a:alpha val="43137"/>
                  </a:srgbClr>
                </a:outerShdw>
              </a:effectLst>
            </a:endParaRPr>
          </a:p>
        </p:txBody>
      </p:sp>
      <p:cxnSp>
        <p:nvCxnSpPr>
          <p:cNvPr id="15" name="Conector: angular 14">
            <a:extLst>
              <a:ext uri="{FF2B5EF4-FFF2-40B4-BE49-F238E27FC236}">
                <a16:creationId xmlns:a16="http://schemas.microsoft.com/office/drawing/2014/main" id="{B4F02775-29A0-F7C4-63D4-F02A660B75AE}"/>
              </a:ext>
            </a:extLst>
          </p:cNvPr>
          <p:cNvCxnSpPr>
            <a:stCxn id="12" idx="3"/>
            <a:endCxn id="11" idx="0"/>
          </p:cNvCxnSpPr>
          <p:nvPr/>
        </p:nvCxnSpPr>
        <p:spPr>
          <a:xfrm>
            <a:off x="7050738" y="4138468"/>
            <a:ext cx="464468" cy="355415"/>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9AFE643-FD18-D0F2-D08B-4B7CAC399699}"/>
              </a:ext>
            </a:extLst>
          </p:cNvPr>
          <p:cNvSpPr txBox="1"/>
          <p:nvPr/>
        </p:nvSpPr>
        <p:spPr>
          <a:xfrm>
            <a:off x="6174748" y="3930719"/>
            <a:ext cx="875990" cy="415498"/>
          </a:xfrm>
          <a:prstGeom prst="rect">
            <a:avLst/>
          </a:prstGeom>
          <a:solidFill>
            <a:srgbClr val="C00000"/>
          </a:solidFill>
          <a:ln w="38100">
            <a:solidFill>
              <a:schemeClr val="accent6">
                <a:lumMod val="50000"/>
              </a:schemeClr>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CLAVE</a:t>
            </a:r>
            <a:endParaRPr lang="en-US" sz="21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63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12437A-D62D-616F-AD71-D7AEBEC6BDE0}"/>
              </a:ext>
            </a:extLst>
          </p:cNvPr>
          <p:cNvSpPr txBox="1"/>
          <p:nvPr/>
        </p:nvSpPr>
        <p:spPr>
          <a:xfrm>
            <a:off x="1968230" y="1205990"/>
            <a:ext cx="9840829" cy="430887"/>
          </a:xfrm>
          <a:prstGeom prst="rect">
            <a:avLst/>
          </a:prstGeom>
          <a:solidFill>
            <a:schemeClr val="bg1"/>
          </a:solidFill>
          <a:ln w="38100">
            <a:solidFill>
              <a:srgbClr val="C00000"/>
            </a:solidFill>
          </a:ln>
          <a:effectLst>
            <a:outerShdw blurRad="76200" dir="13500000" sy="23000" kx="1200000" algn="br" rotWithShape="0">
              <a:prstClr val="black">
                <a:alpha val="20000"/>
              </a:prstClr>
            </a:outerShdw>
          </a:effectLst>
        </p:spPr>
        <p:txBody>
          <a:bodyPr wrap="square" rtlCol="0">
            <a:spAutoFit/>
          </a:bodyPr>
          <a:lstStyle/>
          <a:p>
            <a:pPr algn="just"/>
            <a:r>
              <a:rPr lang="es-ES" sz="21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Cedulas distintas que aparecen con el mismo nombre.</a:t>
            </a:r>
          </a:p>
        </p:txBody>
      </p:sp>
      <p:sp>
        <p:nvSpPr>
          <p:cNvPr id="4" name="Flecha: pentágono 3">
            <a:extLst>
              <a:ext uri="{FF2B5EF4-FFF2-40B4-BE49-F238E27FC236}">
                <a16:creationId xmlns:a16="http://schemas.microsoft.com/office/drawing/2014/main" id="{D37BF505-777B-C89B-B9A5-CCAA129C3DEB}"/>
              </a:ext>
            </a:extLst>
          </p:cNvPr>
          <p:cNvSpPr/>
          <p:nvPr/>
        </p:nvSpPr>
        <p:spPr>
          <a:xfrm>
            <a:off x="250280" y="1141268"/>
            <a:ext cx="1600200" cy="560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MITO 02</a:t>
            </a:r>
            <a:endParaRPr lang="en-US" sz="24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162A877-69F9-353E-F326-8269E44BF0BA}"/>
              </a:ext>
            </a:extLst>
          </p:cNvPr>
          <p:cNvSpPr txBox="1"/>
          <p:nvPr/>
        </p:nvSpPr>
        <p:spPr>
          <a:xfrm>
            <a:off x="3334872" y="202720"/>
            <a:ext cx="4879814" cy="523220"/>
          </a:xfrm>
          <a:prstGeom prst="rect">
            <a:avLst/>
          </a:prstGeom>
          <a:solidFill>
            <a:schemeClr val="accent5">
              <a:lumMod val="50000"/>
            </a:schemeClr>
          </a:solidFill>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Mitos y Creencias Electorales</a:t>
            </a:r>
            <a:endParaRPr lang="en-US" sz="28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45B9A8A4-F903-B4AD-1E63-74DB6E1C0B97}"/>
              </a:ext>
            </a:extLst>
          </p:cNvPr>
          <p:cNvPicPr>
            <a:picLocks noChangeAspect="1"/>
          </p:cNvPicPr>
          <p:nvPr/>
        </p:nvPicPr>
        <p:blipFill>
          <a:blip r:embed="rId2"/>
          <a:stretch>
            <a:fillRect/>
          </a:stretch>
        </p:blipFill>
        <p:spPr>
          <a:xfrm>
            <a:off x="1260895" y="2057399"/>
            <a:ext cx="9298560" cy="3594611"/>
          </a:xfrm>
          <a:prstGeom prst="rect">
            <a:avLst/>
          </a:prstGeom>
        </p:spPr>
      </p:pic>
    </p:spTree>
    <p:extLst>
      <p:ext uri="{BB962C8B-B14F-4D97-AF65-F5344CB8AC3E}">
        <p14:creationId xmlns:p14="http://schemas.microsoft.com/office/powerpoint/2010/main" val="10560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Antenna.p3d 0"/>
  <p:tag name="POWER3D OPTIONS" val="Medium "/>
  <p:tag name="POWER3D SOUND" val="Antenn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25333</TotalTime>
  <Words>1868</Words>
  <Application>Microsoft Office PowerPoint</Application>
  <PresentationFormat>Panorámica</PresentationFormat>
  <Paragraphs>246</Paragraphs>
  <Slides>33</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Felix Arroyo</dc:creator>
  <cp:lastModifiedBy>Felix Arroyo</cp:lastModifiedBy>
  <cp:revision>94</cp:revision>
  <dcterms:created xsi:type="dcterms:W3CDTF">2021-08-16T16:32:17Z</dcterms:created>
  <dcterms:modified xsi:type="dcterms:W3CDTF">2024-05-25T12:24:30Z</dcterms:modified>
</cp:coreProperties>
</file>