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5" r:id="rId3"/>
    <p:sldId id="271" r:id="rId4"/>
    <p:sldId id="270" r:id="rId5"/>
    <p:sldId id="272" r:id="rId6"/>
    <p:sldId id="259" r:id="rId7"/>
    <p:sldId id="261" r:id="rId8"/>
    <p:sldId id="257" r:id="rId9"/>
    <p:sldId id="268" r:id="rId10"/>
    <p:sldId id="269" r:id="rId11"/>
    <p:sldId id="258" r:id="rId12"/>
    <p:sldId id="273" r:id="rId13"/>
    <p:sldId id="262" r:id="rId14"/>
    <p:sldId id="263" r:id="rId15"/>
    <p:sldId id="264" r:id="rId16"/>
    <p:sldId id="260" r:id="rId17"/>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sorterViewPr>
    <p:cViewPr>
      <p:scale>
        <a:sx n="100" d="100"/>
        <a:sy n="100" d="100"/>
      </p:scale>
      <p:origin x="0" y="-24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presProps" Target="presProps.xml" /><Relationship Id="rId3" Type="http://schemas.openxmlformats.org/officeDocument/2006/relationships/slide" Target="slides/slide1.xml" /><Relationship Id="rId21" Type="http://schemas.openxmlformats.org/officeDocument/2006/relationships/tableStyles" Target="tableStyle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5" Type="http://schemas.openxmlformats.org/officeDocument/2006/relationships/slide" Target="slides/slide3.xml" /><Relationship Id="rId15" Type="http://schemas.openxmlformats.org/officeDocument/2006/relationships/slide" Target="slides/slide13.xml" /><Relationship Id="rId10" Type="http://schemas.openxmlformats.org/officeDocument/2006/relationships/slide" Target="slides/slide8.xml" /><Relationship Id="rId19" Type="http://schemas.openxmlformats.org/officeDocument/2006/relationships/viewProps" Target="viewProp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VE"/>
          </a:p>
        </p:txBody>
      </p:sp>
      <p:sp>
        <p:nvSpPr>
          <p:cNvPr id="4" name="Marcador de fecha 3"/>
          <p:cNvSpPr>
            <a:spLocks noGrp="1"/>
          </p:cNvSpPr>
          <p:nvPr>
            <p:ph type="dt" sz="half" idx="10"/>
          </p:nvPr>
        </p:nvSpPr>
        <p:spPr/>
        <p:txBody>
          <a:bodyPr/>
          <a:lstStyle/>
          <a:p>
            <a:fld id="{34568314-C3DA-4541-812A-EB3DBD57C2C9}" type="datetimeFigureOut">
              <a:rPr lang="es-VE" smtClean="0"/>
              <a:t>7/11/2021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E1CFE2E9-8572-4C72-ADD1-CF0E50C12C05}" type="slidenum">
              <a:rPr lang="es-VE" smtClean="0"/>
              <a:t>‹Nº›</a:t>
            </a:fld>
            <a:endParaRPr lang="es-VE"/>
          </a:p>
        </p:txBody>
      </p:sp>
    </p:spTree>
    <p:extLst>
      <p:ext uri="{BB962C8B-B14F-4D97-AF65-F5344CB8AC3E}">
        <p14:creationId xmlns:p14="http://schemas.microsoft.com/office/powerpoint/2010/main" val="128130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p:cNvSpPr>
            <a:spLocks noGrp="1"/>
          </p:cNvSpPr>
          <p:nvPr>
            <p:ph type="dt" sz="half" idx="10"/>
          </p:nvPr>
        </p:nvSpPr>
        <p:spPr/>
        <p:txBody>
          <a:bodyPr/>
          <a:lstStyle/>
          <a:p>
            <a:fld id="{34568314-C3DA-4541-812A-EB3DBD57C2C9}" type="datetimeFigureOut">
              <a:rPr lang="es-VE" smtClean="0"/>
              <a:t>7/11/2021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E1CFE2E9-8572-4C72-ADD1-CF0E50C12C05}" type="slidenum">
              <a:rPr lang="es-VE" smtClean="0"/>
              <a:t>‹Nº›</a:t>
            </a:fld>
            <a:endParaRPr lang="es-VE"/>
          </a:p>
        </p:txBody>
      </p:sp>
    </p:spTree>
    <p:extLst>
      <p:ext uri="{BB962C8B-B14F-4D97-AF65-F5344CB8AC3E}">
        <p14:creationId xmlns:p14="http://schemas.microsoft.com/office/powerpoint/2010/main" val="336790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p:cNvSpPr>
            <a:spLocks noGrp="1"/>
          </p:cNvSpPr>
          <p:nvPr>
            <p:ph type="dt" sz="half" idx="10"/>
          </p:nvPr>
        </p:nvSpPr>
        <p:spPr/>
        <p:txBody>
          <a:bodyPr/>
          <a:lstStyle/>
          <a:p>
            <a:fld id="{34568314-C3DA-4541-812A-EB3DBD57C2C9}" type="datetimeFigureOut">
              <a:rPr lang="es-VE" smtClean="0"/>
              <a:t>7/11/2021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E1CFE2E9-8572-4C72-ADD1-CF0E50C12C05}" type="slidenum">
              <a:rPr lang="es-VE" smtClean="0"/>
              <a:t>‹Nº›</a:t>
            </a:fld>
            <a:endParaRPr lang="es-VE"/>
          </a:p>
        </p:txBody>
      </p:sp>
    </p:spTree>
    <p:extLst>
      <p:ext uri="{BB962C8B-B14F-4D97-AF65-F5344CB8AC3E}">
        <p14:creationId xmlns:p14="http://schemas.microsoft.com/office/powerpoint/2010/main" val="2067038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VE"/>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VE"/>
          </a:p>
        </p:txBody>
      </p:sp>
      <p:sp>
        <p:nvSpPr>
          <p:cNvPr id="4" name="3 Marcador de fecha"/>
          <p:cNvSpPr>
            <a:spLocks noGrp="1"/>
          </p:cNvSpPr>
          <p:nvPr>
            <p:ph type="dt" sz="half" idx="10"/>
          </p:nvPr>
        </p:nvSpPr>
        <p:spPr/>
        <p:txBody>
          <a:bodyPr/>
          <a:lstStyle/>
          <a:p>
            <a:fld id="{F1F60B42-F844-4B22-92BB-5D09DDE68C3C}" type="datetimeFigureOut">
              <a:rPr lang="es-VE" smtClean="0">
                <a:solidFill>
                  <a:prstClr val="black">
                    <a:tint val="75000"/>
                  </a:prstClr>
                </a:solidFill>
              </a:rPr>
              <a:pPr/>
              <a:t>7/11/2021</a:t>
            </a:fld>
            <a:endParaRPr lang="es-V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V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5B72F99-5D29-4143-80D4-A2569D8980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72099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10"/>
          </p:nvPr>
        </p:nvSpPr>
        <p:spPr/>
        <p:txBody>
          <a:bodyPr/>
          <a:lstStyle/>
          <a:p>
            <a:fld id="{F1F60B42-F844-4B22-92BB-5D09DDE68C3C}" type="datetimeFigureOut">
              <a:rPr lang="es-VE" smtClean="0">
                <a:solidFill>
                  <a:prstClr val="black">
                    <a:tint val="75000"/>
                  </a:prstClr>
                </a:solidFill>
              </a:rPr>
              <a:pPr/>
              <a:t>7/11/2021</a:t>
            </a:fld>
            <a:endParaRPr lang="es-V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V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5B72F99-5D29-4143-80D4-A2569D8980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998267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VE"/>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1F60B42-F844-4B22-92BB-5D09DDE68C3C}" type="datetimeFigureOut">
              <a:rPr lang="es-VE" smtClean="0">
                <a:solidFill>
                  <a:prstClr val="black">
                    <a:tint val="75000"/>
                  </a:prstClr>
                </a:solidFill>
              </a:rPr>
              <a:pPr/>
              <a:t>7/11/2021</a:t>
            </a:fld>
            <a:endParaRPr lang="es-V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V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5B72F99-5D29-4143-80D4-A2569D8980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496983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4 Marcador de fecha"/>
          <p:cNvSpPr>
            <a:spLocks noGrp="1"/>
          </p:cNvSpPr>
          <p:nvPr>
            <p:ph type="dt" sz="half" idx="10"/>
          </p:nvPr>
        </p:nvSpPr>
        <p:spPr/>
        <p:txBody>
          <a:bodyPr/>
          <a:lstStyle/>
          <a:p>
            <a:fld id="{F1F60B42-F844-4B22-92BB-5D09DDE68C3C}" type="datetimeFigureOut">
              <a:rPr lang="es-VE" smtClean="0">
                <a:solidFill>
                  <a:prstClr val="black">
                    <a:tint val="75000"/>
                  </a:prstClr>
                </a:solidFill>
              </a:rPr>
              <a:pPr/>
              <a:t>7/11/2021</a:t>
            </a:fld>
            <a:endParaRPr lang="es-V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V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5B72F99-5D29-4143-80D4-A2569D8980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844377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VE"/>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6 Marcador de fecha"/>
          <p:cNvSpPr>
            <a:spLocks noGrp="1"/>
          </p:cNvSpPr>
          <p:nvPr>
            <p:ph type="dt" sz="half" idx="10"/>
          </p:nvPr>
        </p:nvSpPr>
        <p:spPr/>
        <p:txBody>
          <a:bodyPr/>
          <a:lstStyle/>
          <a:p>
            <a:fld id="{F1F60B42-F844-4B22-92BB-5D09DDE68C3C}" type="datetimeFigureOut">
              <a:rPr lang="es-VE" smtClean="0">
                <a:solidFill>
                  <a:prstClr val="black">
                    <a:tint val="75000"/>
                  </a:prstClr>
                </a:solidFill>
              </a:rPr>
              <a:pPr/>
              <a:t>7/11/2021</a:t>
            </a:fld>
            <a:endParaRPr lang="es-VE">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VE">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5B72F99-5D29-4143-80D4-A2569D8980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321470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fecha"/>
          <p:cNvSpPr>
            <a:spLocks noGrp="1"/>
          </p:cNvSpPr>
          <p:nvPr>
            <p:ph type="dt" sz="half" idx="10"/>
          </p:nvPr>
        </p:nvSpPr>
        <p:spPr/>
        <p:txBody>
          <a:bodyPr/>
          <a:lstStyle/>
          <a:p>
            <a:fld id="{F1F60B42-F844-4B22-92BB-5D09DDE68C3C}" type="datetimeFigureOut">
              <a:rPr lang="es-VE" smtClean="0">
                <a:solidFill>
                  <a:prstClr val="black">
                    <a:tint val="75000"/>
                  </a:prstClr>
                </a:solidFill>
              </a:rPr>
              <a:pPr/>
              <a:t>7/11/2021</a:t>
            </a:fld>
            <a:endParaRPr lang="es-VE">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VE">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5B72F99-5D29-4143-80D4-A2569D8980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322096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1F60B42-F844-4B22-92BB-5D09DDE68C3C}" type="datetimeFigureOut">
              <a:rPr lang="es-VE" smtClean="0">
                <a:solidFill>
                  <a:prstClr val="black">
                    <a:tint val="75000"/>
                  </a:prstClr>
                </a:solidFill>
              </a:rPr>
              <a:pPr/>
              <a:t>7/11/2021</a:t>
            </a:fld>
            <a:endParaRPr lang="es-VE">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VE">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5B72F99-5D29-4143-80D4-A2569D8980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486585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VE"/>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1F60B42-F844-4B22-92BB-5D09DDE68C3C}" type="datetimeFigureOut">
              <a:rPr lang="es-VE" smtClean="0">
                <a:solidFill>
                  <a:prstClr val="black">
                    <a:tint val="75000"/>
                  </a:prstClr>
                </a:solidFill>
              </a:rPr>
              <a:pPr/>
              <a:t>7/11/2021</a:t>
            </a:fld>
            <a:endParaRPr lang="es-V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V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5B72F99-5D29-4143-80D4-A2569D8980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357109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V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p:cNvSpPr>
            <a:spLocks noGrp="1"/>
          </p:cNvSpPr>
          <p:nvPr>
            <p:ph type="dt" sz="half" idx="10"/>
          </p:nvPr>
        </p:nvSpPr>
        <p:spPr/>
        <p:txBody>
          <a:bodyPr/>
          <a:lstStyle/>
          <a:p>
            <a:fld id="{34568314-C3DA-4541-812A-EB3DBD57C2C9}" type="datetimeFigureOut">
              <a:rPr lang="es-VE" smtClean="0"/>
              <a:t>7/11/2021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E1CFE2E9-8572-4C72-ADD1-CF0E50C12C05}" type="slidenum">
              <a:rPr lang="es-VE" smtClean="0"/>
              <a:t>‹Nº›</a:t>
            </a:fld>
            <a:endParaRPr lang="es-VE"/>
          </a:p>
        </p:txBody>
      </p:sp>
    </p:spTree>
    <p:extLst>
      <p:ext uri="{BB962C8B-B14F-4D97-AF65-F5344CB8AC3E}">
        <p14:creationId xmlns:p14="http://schemas.microsoft.com/office/powerpoint/2010/main" val="36662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VE"/>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1F60B42-F844-4B22-92BB-5D09DDE68C3C}" type="datetimeFigureOut">
              <a:rPr lang="es-VE" smtClean="0">
                <a:solidFill>
                  <a:prstClr val="black">
                    <a:tint val="75000"/>
                  </a:prstClr>
                </a:solidFill>
              </a:rPr>
              <a:pPr/>
              <a:t>7/11/2021</a:t>
            </a:fld>
            <a:endParaRPr lang="es-VE">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VE">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5B72F99-5D29-4143-80D4-A2569D8980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803787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10"/>
          </p:nvPr>
        </p:nvSpPr>
        <p:spPr/>
        <p:txBody>
          <a:bodyPr/>
          <a:lstStyle/>
          <a:p>
            <a:fld id="{F1F60B42-F844-4B22-92BB-5D09DDE68C3C}" type="datetimeFigureOut">
              <a:rPr lang="es-VE" smtClean="0">
                <a:solidFill>
                  <a:prstClr val="black">
                    <a:tint val="75000"/>
                  </a:prstClr>
                </a:solidFill>
              </a:rPr>
              <a:pPr/>
              <a:t>7/11/2021</a:t>
            </a:fld>
            <a:endParaRPr lang="es-V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V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5B72F99-5D29-4143-80D4-A2569D8980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2069113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VE"/>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10"/>
          </p:nvPr>
        </p:nvSpPr>
        <p:spPr/>
        <p:txBody>
          <a:bodyPr/>
          <a:lstStyle/>
          <a:p>
            <a:fld id="{F1F60B42-F844-4B22-92BB-5D09DDE68C3C}" type="datetimeFigureOut">
              <a:rPr lang="es-VE" smtClean="0">
                <a:solidFill>
                  <a:prstClr val="black">
                    <a:tint val="75000"/>
                  </a:prstClr>
                </a:solidFill>
              </a:rPr>
              <a:pPr/>
              <a:t>7/11/2021</a:t>
            </a:fld>
            <a:endParaRPr lang="es-VE">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VE">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5B72F99-5D29-4143-80D4-A2569D8980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254790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4568314-C3DA-4541-812A-EB3DBD57C2C9}" type="datetimeFigureOut">
              <a:rPr lang="es-VE" smtClean="0"/>
              <a:t>7/11/2021</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E1CFE2E9-8572-4C72-ADD1-CF0E50C12C05}" type="slidenum">
              <a:rPr lang="es-VE" smtClean="0"/>
              <a:t>‹Nº›</a:t>
            </a:fld>
            <a:endParaRPr lang="es-VE"/>
          </a:p>
        </p:txBody>
      </p:sp>
    </p:spTree>
    <p:extLst>
      <p:ext uri="{BB962C8B-B14F-4D97-AF65-F5344CB8AC3E}">
        <p14:creationId xmlns:p14="http://schemas.microsoft.com/office/powerpoint/2010/main" val="309888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p:cNvSpPr>
            <a:spLocks noGrp="1"/>
          </p:cNvSpPr>
          <p:nvPr>
            <p:ph type="dt" sz="half" idx="10"/>
          </p:nvPr>
        </p:nvSpPr>
        <p:spPr/>
        <p:txBody>
          <a:bodyPr/>
          <a:lstStyle/>
          <a:p>
            <a:fld id="{34568314-C3DA-4541-812A-EB3DBD57C2C9}" type="datetimeFigureOut">
              <a:rPr lang="es-VE" smtClean="0"/>
              <a:t>7/11/2021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E1CFE2E9-8572-4C72-ADD1-CF0E50C12C05}" type="slidenum">
              <a:rPr lang="es-VE" smtClean="0"/>
              <a:t>‹Nº›</a:t>
            </a:fld>
            <a:endParaRPr lang="es-VE"/>
          </a:p>
        </p:txBody>
      </p:sp>
    </p:spTree>
    <p:extLst>
      <p:ext uri="{BB962C8B-B14F-4D97-AF65-F5344CB8AC3E}">
        <p14:creationId xmlns:p14="http://schemas.microsoft.com/office/powerpoint/2010/main" val="793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p:cNvSpPr>
            <a:spLocks noGrp="1"/>
          </p:cNvSpPr>
          <p:nvPr>
            <p:ph type="dt" sz="half" idx="10"/>
          </p:nvPr>
        </p:nvSpPr>
        <p:spPr/>
        <p:txBody>
          <a:bodyPr/>
          <a:lstStyle/>
          <a:p>
            <a:fld id="{34568314-C3DA-4541-812A-EB3DBD57C2C9}" type="datetimeFigureOut">
              <a:rPr lang="es-VE" smtClean="0"/>
              <a:t>7/11/2021</a:t>
            </a:fld>
            <a:endParaRPr lang="es-VE"/>
          </a:p>
        </p:txBody>
      </p:sp>
      <p:sp>
        <p:nvSpPr>
          <p:cNvPr id="8" name="Marcador de pie de página 7"/>
          <p:cNvSpPr>
            <a:spLocks noGrp="1"/>
          </p:cNvSpPr>
          <p:nvPr>
            <p:ph type="ftr" sz="quarter" idx="11"/>
          </p:nvPr>
        </p:nvSpPr>
        <p:spPr/>
        <p:txBody>
          <a:bodyPr/>
          <a:lstStyle/>
          <a:p>
            <a:endParaRPr lang="es-VE"/>
          </a:p>
        </p:txBody>
      </p:sp>
      <p:sp>
        <p:nvSpPr>
          <p:cNvPr id="9" name="Marcador de número de diapositiva 8"/>
          <p:cNvSpPr>
            <a:spLocks noGrp="1"/>
          </p:cNvSpPr>
          <p:nvPr>
            <p:ph type="sldNum" sz="quarter" idx="12"/>
          </p:nvPr>
        </p:nvSpPr>
        <p:spPr/>
        <p:txBody>
          <a:bodyPr/>
          <a:lstStyle/>
          <a:p>
            <a:fld id="{E1CFE2E9-8572-4C72-ADD1-CF0E50C12C05}" type="slidenum">
              <a:rPr lang="es-VE" smtClean="0"/>
              <a:t>‹Nº›</a:t>
            </a:fld>
            <a:endParaRPr lang="es-VE"/>
          </a:p>
        </p:txBody>
      </p:sp>
    </p:spTree>
    <p:extLst>
      <p:ext uri="{BB962C8B-B14F-4D97-AF65-F5344CB8AC3E}">
        <p14:creationId xmlns:p14="http://schemas.microsoft.com/office/powerpoint/2010/main" val="245770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VE"/>
          </a:p>
        </p:txBody>
      </p:sp>
      <p:sp>
        <p:nvSpPr>
          <p:cNvPr id="3" name="Marcador de fecha 2"/>
          <p:cNvSpPr>
            <a:spLocks noGrp="1"/>
          </p:cNvSpPr>
          <p:nvPr>
            <p:ph type="dt" sz="half" idx="10"/>
          </p:nvPr>
        </p:nvSpPr>
        <p:spPr/>
        <p:txBody>
          <a:bodyPr/>
          <a:lstStyle/>
          <a:p>
            <a:fld id="{34568314-C3DA-4541-812A-EB3DBD57C2C9}" type="datetimeFigureOut">
              <a:rPr lang="es-VE" smtClean="0"/>
              <a:t>7/11/2021</a:t>
            </a:fld>
            <a:endParaRPr lang="es-VE"/>
          </a:p>
        </p:txBody>
      </p:sp>
      <p:sp>
        <p:nvSpPr>
          <p:cNvPr id="4" name="Marcador de pie de página 3"/>
          <p:cNvSpPr>
            <a:spLocks noGrp="1"/>
          </p:cNvSpPr>
          <p:nvPr>
            <p:ph type="ftr" sz="quarter" idx="11"/>
          </p:nvPr>
        </p:nvSpPr>
        <p:spPr/>
        <p:txBody>
          <a:bodyPr/>
          <a:lstStyle/>
          <a:p>
            <a:endParaRPr lang="es-VE"/>
          </a:p>
        </p:txBody>
      </p:sp>
      <p:sp>
        <p:nvSpPr>
          <p:cNvPr id="5" name="Marcador de número de diapositiva 4"/>
          <p:cNvSpPr>
            <a:spLocks noGrp="1"/>
          </p:cNvSpPr>
          <p:nvPr>
            <p:ph type="sldNum" sz="quarter" idx="12"/>
          </p:nvPr>
        </p:nvSpPr>
        <p:spPr/>
        <p:txBody>
          <a:bodyPr/>
          <a:lstStyle/>
          <a:p>
            <a:fld id="{E1CFE2E9-8572-4C72-ADD1-CF0E50C12C05}" type="slidenum">
              <a:rPr lang="es-VE" smtClean="0"/>
              <a:t>‹Nº›</a:t>
            </a:fld>
            <a:endParaRPr lang="es-VE"/>
          </a:p>
        </p:txBody>
      </p:sp>
    </p:spTree>
    <p:extLst>
      <p:ext uri="{BB962C8B-B14F-4D97-AF65-F5344CB8AC3E}">
        <p14:creationId xmlns:p14="http://schemas.microsoft.com/office/powerpoint/2010/main" val="37446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4568314-C3DA-4541-812A-EB3DBD57C2C9}" type="datetimeFigureOut">
              <a:rPr lang="es-VE" smtClean="0"/>
              <a:t>7/11/2021</a:t>
            </a:fld>
            <a:endParaRPr lang="es-VE"/>
          </a:p>
        </p:txBody>
      </p:sp>
      <p:sp>
        <p:nvSpPr>
          <p:cNvPr id="3" name="Marcador de pie de página 2"/>
          <p:cNvSpPr>
            <a:spLocks noGrp="1"/>
          </p:cNvSpPr>
          <p:nvPr>
            <p:ph type="ftr" sz="quarter" idx="11"/>
          </p:nvPr>
        </p:nvSpPr>
        <p:spPr/>
        <p:txBody>
          <a:bodyPr/>
          <a:lstStyle/>
          <a:p>
            <a:endParaRPr lang="es-VE"/>
          </a:p>
        </p:txBody>
      </p:sp>
      <p:sp>
        <p:nvSpPr>
          <p:cNvPr id="4" name="Marcador de número de diapositiva 3"/>
          <p:cNvSpPr>
            <a:spLocks noGrp="1"/>
          </p:cNvSpPr>
          <p:nvPr>
            <p:ph type="sldNum" sz="quarter" idx="12"/>
          </p:nvPr>
        </p:nvSpPr>
        <p:spPr/>
        <p:txBody>
          <a:bodyPr/>
          <a:lstStyle/>
          <a:p>
            <a:fld id="{E1CFE2E9-8572-4C72-ADD1-CF0E50C12C05}" type="slidenum">
              <a:rPr lang="es-VE" smtClean="0"/>
              <a:t>‹Nº›</a:t>
            </a:fld>
            <a:endParaRPr lang="es-VE"/>
          </a:p>
        </p:txBody>
      </p:sp>
    </p:spTree>
    <p:extLst>
      <p:ext uri="{BB962C8B-B14F-4D97-AF65-F5344CB8AC3E}">
        <p14:creationId xmlns:p14="http://schemas.microsoft.com/office/powerpoint/2010/main" val="218794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4568314-C3DA-4541-812A-EB3DBD57C2C9}" type="datetimeFigureOut">
              <a:rPr lang="es-VE" smtClean="0"/>
              <a:t>7/11/2021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E1CFE2E9-8572-4C72-ADD1-CF0E50C12C05}" type="slidenum">
              <a:rPr lang="es-VE" smtClean="0"/>
              <a:t>‹Nº›</a:t>
            </a:fld>
            <a:endParaRPr lang="es-VE"/>
          </a:p>
        </p:txBody>
      </p:sp>
    </p:spTree>
    <p:extLst>
      <p:ext uri="{BB962C8B-B14F-4D97-AF65-F5344CB8AC3E}">
        <p14:creationId xmlns:p14="http://schemas.microsoft.com/office/powerpoint/2010/main" val="44513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4568314-C3DA-4541-812A-EB3DBD57C2C9}" type="datetimeFigureOut">
              <a:rPr lang="es-VE" smtClean="0"/>
              <a:t>7/11/2021</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E1CFE2E9-8572-4C72-ADD1-CF0E50C12C05}" type="slidenum">
              <a:rPr lang="es-VE" smtClean="0"/>
              <a:t>‹Nº›</a:t>
            </a:fld>
            <a:endParaRPr lang="es-VE"/>
          </a:p>
        </p:txBody>
      </p:sp>
    </p:spTree>
    <p:extLst>
      <p:ext uri="{BB962C8B-B14F-4D97-AF65-F5344CB8AC3E}">
        <p14:creationId xmlns:p14="http://schemas.microsoft.com/office/powerpoint/2010/main" val="28706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68314-C3DA-4541-812A-EB3DBD57C2C9}" type="datetimeFigureOut">
              <a:rPr lang="es-VE" smtClean="0"/>
              <a:t>7/11/2021</a:t>
            </a:fld>
            <a:endParaRPr lang="es-V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FE2E9-8572-4C72-ADD1-CF0E50C12C05}" type="slidenum">
              <a:rPr lang="es-VE" smtClean="0"/>
              <a:t>‹Nº›</a:t>
            </a:fld>
            <a:endParaRPr lang="es-VE"/>
          </a:p>
        </p:txBody>
      </p:sp>
    </p:spTree>
    <p:extLst>
      <p:ext uri="{BB962C8B-B14F-4D97-AF65-F5344CB8AC3E}">
        <p14:creationId xmlns:p14="http://schemas.microsoft.com/office/powerpoint/2010/main" val="4005710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60B42-F844-4B22-92BB-5D09DDE68C3C}" type="datetimeFigureOut">
              <a:rPr lang="es-VE" smtClean="0">
                <a:solidFill>
                  <a:prstClr val="black">
                    <a:tint val="75000"/>
                  </a:prstClr>
                </a:solidFill>
              </a:rPr>
              <a:pPr/>
              <a:t>7/11/2021</a:t>
            </a:fld>
            <a:endParaRPr lang="es-VE">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72F99-5D29-4143-80D4-A2569D8980FC}" type="slidenum">
              <a:rPr lang="es-VE" smtClean="0">
                <a:solidFill>
                  <a:prstClr val="black">
                    <a:tint val="75000"/>
                  </a:prstClr>
                </a:solidFill>
              </a:rPr>
              <a:pPr/>
              <a:t>‹Nº›</a:t>
            </a:fld>
            <a:endParaRPr lang="es-VE">
              <a:solidFill>
                <a:prstClr val="black">
                  <a:tint val="75000"/>
                </a:prstClr>
              </a:solidFill>
            </a:endParaRPr>
          </a:p>
        </p:txBody>
      </p:sp>
    </p:spTree>
    <p:extLst>
      <p:ext uri="{BB962C8B-B14F-4D97-AF65-F5344CB8AC3E}">
        <p14:creationId xmlns:p14="http://schemas.microsoft.com/office/powerpoint/2010/main" val="1237633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4.png" /><Relationship Id="rId1" Type="http://schemas.openxmlformats.org/officeDocument/2006/relationships/slideLayout" Target="../slideLayouts/slideLayout13.xml" /><Relationship Id="rId4" Type="http://schemas.openxmlformats.org/officeDocument/2006/relationships/image" Target="../media/image3.png" /></Relationships>
</file>

<file path=ppt/slides/_rels/slide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3.xml" /><Relationship Id="rId4"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52400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latin typeface="Calibri"/>
            </a:endParaRPr>
          </a:p>
        </p:txBody>
      </p:sp>
      <p:sp>
        <p:nvSpPr>
          <p:cNvPr id="10" name="9 Rectángulo"/>
          <p:cNvSpPr/>
          <p:nvPr/>
        </p:nvSpPr>
        <p:spPr>
          <a:xfrm>
            <a:off x="152400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prstClr val="white"/>
              </a:solidFill>
              <a:latin typeface="Calibri"/>
            </a:endParaRPr>
          </a:p>
        </p:txBody>
      </p:sp>
      <p:sp>
        <p:nvSpPr>
          <p:cNvPr id="2" name="1 Título"/>
          <p:cNvSpPr>
            <a:spLocks noGrp="1"/>
          </p:cNvSpPr>
          <p:nvPr>
            <p:ph type="ctrTitle"/>
          </p:nvPr>
        </p:nvSpPr>
        <p:spPr>
          <a:xfrm>
            <a:off x="2914700" y="2130426"/>
            <a:ext cx="7067500" cy="2594719"/>
          </a:xfrm>
        </p:spPr>
        <p:txBody>
          <a:bodyPr>
            <a:normAutofit fontScale="90000"/>
          </a:bodyPr>
          <a:lstStyle/>
          <a:p>
            <a:r>
              <a:rPr lang="es-ES" b="1" dirty="0"/>
              <a:t>PROGRAMA	</a:t>
            </a:r>
            <a:br>
              <a:rPr lang="es-VE" dirty="0"/>
            </a:br>
            <a:r>
              <a:rPr lang="es-ES" b="1" dirty="0"/>
              <a:t>FORMACIÓN</a:t>
            </a:r>
            <a:br>
              <a:rPr lang="es-VE" dirty="0"/>
            </a:br>
            <a:r>
              <a:rPr lang="es-ES" b="1" dirty="0"/>
              <a:t>DEFENSORES POR LA DEMOCRACIA </a:t>
            </a:r>
            <a:br>
              <a:rPr lang="es-VE" dirty="0"/>
            </a:br>
            <a:endParaRPr lang="es-VE" dirty="0"/>
          </a:p>
        </p:txBody>
      </p:sp>
      <p:sp>
        <p:nvSpPr>
          <p:cNvPr id="3" name="2 Subtítulo"/>
          <p:cNvSpPr>
            <a:spLocks noGrp="1"/>
          </p:cNvSpPr>
          <p:nvPr>
            <p:ph type="subTitle" idx="1"/>
          </p:nvPr>
        </p:nvSpPr>
        <p:spPr>
          <a:xfrm>
            <a:off x="3007568" y="4509120"/>
            <a:ext cx="6400800" cy="1008112"/>
          </a:xfrm>
        </p:spPr>
        <p:txBody>
          <a:bodyPr>
            <a:normAutofit lnSpcReduction="10000"/>
          </a:bodyPr>
          <a:lstStyle/>
          <a:p>
            <a:r>
              <a:rPr lang="es-VE" dirty="0">
                <a:solidFill>
                  <a:schemeClr val="tx1"/>
                </a:solidFill>
              </a:rPr>
              <a:t>Elecciones Presidenciales libres, justas y verificables</a:t>
            </a:r>
            <a:endParaRPr lang="es-VE" sz="2600" dirty="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tretch>
            <a:fillRect/>
          </a:stretch>
        </p:blipFill>
        <p:spPr>
          <a:xfrm>
            <a:off x="3397722" y="-27384"/>
            <a:ext cx="5362575" cy="1828800"/>
          </a:xfrm>
          <a:prstGeom prst="rect">
            <a:avLst/>
          </a:prstGeom>
        </p:spPr>
      </p:pic>
      <p:grpSp>
        <p:nvGrpSpPr>
          <p:cNvPr id="5" name="4 Grupo"/>
          <p:cNvGrpSpPr/>
          <p:nvPr/>
        </p:nvGrpSpPr>
        <p:grpSpPr>
          <a:xfrm>
            <a:off x="2495600" y="2157958"/>
            <a:ext cx="419100" cy="3143250"/>
            <a:chOff x="0" y="0"/>
            <a:chExt cx="419100" cy="2941160"/>
          </a:xfrm>
        </p:grpSpPr>
        <p:sp>
          <p:nvSpPr>
            <p:cNvPr id="6" name="5 Rectángulo"/>
            <p:cNvSpPr/>
            <p:nvPr/>
          </p:nvSpPr>
          <p:spPr>
            <a:xfrm>
              <a:off x="0" y="0"/>
              <a:ext cx="101600" cy="29411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solidFill>
                  <a:prstClr val="white"/>
                </a:solidFill>
                <a:latin typeface="Calibri"/>
              </a:endParaRPr>
            </a:p>
          </p:txBody>
        </p:sp>
        <p:sp>
          <p:nvSpPr>
            <p:cNvPr id="7" name="6 Rectángulo"/>
            <p:cNvSpPr/>
            <p:nvPr/>
          </p:nvSpPr>
          <p:spPr>
            <a:xfrm>
              <a:off x="152400" y="88900"/>
              <a:ext cx="107950" cy="277495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solidFill>
                  <a:prstClr val="white"/>
                </a:solidFill>
                <a:latin typeface="Calibri"/>
              </a:endParaRPr>
            </a:p>
          </p:txBody>
        </p:sp>
        <p:sp>
          <p:nvSpPr>
            <p:cNvPr id="8" name="7 Rectángulo"/>
            <p:cNvSpPr/>
            <p:nvPr/>
          </p:nvSpPr>
          <p:spPr>
            <a:xfrm>
              <a:off x="304800" y="177800"/>
              <a:ext cx="114300" cy="25590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VE">
                <a:solidFill>
                  <a:prstClr val="white"/>
                </a:solidFill>
                <a:latin typeface="Calibri"/>
              </a:endParaRPr>
            </a:p>
          </p:txBody>
        </p:sp>
      </p:grpSp>
      <p:sp>
        <p:nvSpPr>
          <p:cNvPr id="9" name="8 CuadroTexto"/>
          <p:cNvSpPr txBox="1"/>
          <p:nvPr/>
        </p:nvSpPr>
        <p:spPr>
          <a:xfrm>
            <a:off x="5591944" y="5733257"/>
            <a:ext cx="1512168" cy="646331"/>
          </a:xfrm>
          <a:prstGeom prst="rect">
            <a:avLst/>
          </a:prstGeom>
          <a:noFill/>
        </p:spPr>
        <p:txBody>
          <a:bodyPr wrap="square" rtlCol="0">
            <a:spAutoFit/>
          </a:bodyPr>
          <a:lstStyle/>
          <a:p>
            <a:pPr algn="ctr"/>
            <a:r>
              <a:rPr lang="es-VE" dirty="0">
                <a:solidFill>
                  <a:prstClr val="black"/>
                </a:solidFill>
                <a:latin typeface="Calibri"/>
              </a:rPr>
              <a:t>Versión  06/11/21</a:t>
            </a:r>
          </a:p>
        </p:txBody>
      </p:sp>
    </p:spTree>
    <p:extLst>
      <p:ext uri="{BB962C8B-B14F-4D97-AF65-F5344CB8AC3E}">
        <p14:creationId xmlns:p14="http://schemas.microsoft.com/office/powerpoint/2010/main" val="338634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VE" sz="3600" b="1" dirty="0">
                <a:effectLst>
                  <a:outerShdw blurRad="38100" dist="38100" dir="2700000" algn="tl">
                    <a:srgbClr val="000000">
                      <a:alpha val="43137"/>
                    </a:srgbClr>
                  </a:outerShdw>
                </a:effectLst>
              </a:rPr>
              <a:t>Para que hay democracia las elecciones tiene que ser autenticas, tienen que ser</a:t>
            </a:r>
          </a:p>
        </p:txBody>
      </p:sp>
      <p:sp>
        <p:nvSpPr>
          <p:cNvPr id="3" name="Marcador de contenido 2"/>
          <p:cNvSpPr>
            <a:spLocks noGrp="1"/>
          </p:cNvSpPr>
          <p:nvPr>
            <p:ph idx="1"/>
          </p:nvPr>
        </p:nvSpPr>
        <p:spPr/>
        <p:txBody>
          <a:bodyPr>
            <a:normAutofit lnSpcReduction="10000"/>
          </a:bodyPr>
          <a:lstStyle/>
          <a:p>
            <a:r>
              <a:rPr lang="es-VE" dirty="0"/>
              <a:t>Las elecciones tienen que ser transparentes</a:t>
            </a:r>
          </a:p>
          <a:p>
            <a:r>
              <a:rPr lang="es-VE" dirty="0"/>
              <a:t>Las elecciones tienen que ser competitivas</a:t>
            </a:r>
          </a:p>
          <a:p>
            <a:r>
              <a:rPr lang="es-VE" dirty="0"/>
              <a:t>Las elecciones tienen que ser periódicas</a:t>
            </a:r>
          </a:p>
          <a:p>
            <a:r>
              <a:rPr lang="es-VE" dirty="0"/>
              <a:t>Las elecciones tienen que ser inclusivas, participativas, universales</a:t>
            </a:r>
          </a:p>
          <a:p>
            <a:r>
              <a:rPr lang="es-VE" dirty="0"/>
              <a:t>Las elecciones tienen que ser directas</a:t>
            </a:r>
          </a:p>
          <a:p>
            <a:r>
              <a:rPr lang="es-VE" dirty="0"/>
              <a:t>Las elecciones tienen que ser universales, directas y secretas </a:t>
            </a:r>
          </a:p>
          <a:p>
            <a:r>
              <a:rPr lang="es-VE" dirty="0"/>
              <a:t>Las elecciones tienen que ser justas</a:t>
            </a:r>
          </a:p>
          <a:p>
            <a:r>
              <a:rPr lang="es-VE" dirty="0"/>
              <a:t>Las elecciones tienen que ser libres</a:t>
            </a:r>
          </a:p>
          <a:p>
            <a:r>
              <a:rPr lang="es-VE" dirty="0"/>
              <a:t>Las elecciones tienen que ser verificables  </a:t>
            </a:r>
          </a:p>
          <a:p>
            <a:endParaRPr lang="es-VE" dirty="0"/>
          </a:p>
          <a:p>
            <a:endParaRPr lang="es-VE" dirty="0"/>
          </a:p>
        </p:txBody>
      </p:sp>
      <p:grpSp>
        <p:nvGrpSpPr>
          <p:cNvPr id="4" name="4 Grupo"/>
          <p:cNvGrpSpPr/>
          <p:nvPr/>
        </p:nvGrpSpPr>
        <p:grpSpPr>
          <a:xfrm>
            <a:off x="0" y="5897458"/>
            <a:ext cx="12192000" cy="1029489"/>
            <a:chOff x="0" y="5855895"/>
            <a:chExt cx="9144000" cy="102948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5895"/>
              <a:ext cx="9144000" cy="102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40710"/>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821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6834" y="1345474"/>
            <a:ext cx="10550616" cy="3217002"/>
          </a:xfrm>
        </p:spPr>
        <p:txBody>
          <a:bodyPr>
            <a:normAutofit/>
          </a:bodyPr>
          <a:lstStyle/>
          <a:p>
            <a:r>
              <a:rPr lang="es-VE" sz="4400" dirty="0"/>
              <a:t>Que buscamos</a:t>
            </a:r>
            <a:r>
              <a:rPr lang="es-VE" sz="4400"/>
              <a:t>, cuál </a:t>
            </a:r>
            <a:r>
              <a:rPr lang="es-VE" sz="4400" dirty="0"/>
              <a:t>es el objetivo</a:t>
            </a:r>
          </a:p>
        </p:txBody>
      </p:sp>
      <p:sp>
        <p:nvSpPr>
          <p:cNvPr id="4" name="Marcador de texto 3"/>
          <p:cNvSpPr>
            <a:spLocks noGrp="1"/>
          </p:cNvSpPr>
          <p:nvPr>
            <p:ph type="body" idx="1"/>
          </p:nvPr>
        </p:nvSpPr>
        <p:spPr>
          <a:xfrm>
            <a:off x="831850" y="4545875"/>
            <a:ext cx="10515600" cy="1543776"/>
          </a:xfrm>
        </p:spPr>
        <p:txBody>
          <a:bodyPr>
            <a:normAutofit/>
          </a:bodyPr>
          <a:lstStyle/>
          <a:p>
            <a:r>
              <a:rPr lang="es-VE" sz="4000" b="1" dirty="0">
                <a:solidFill>
                  <a:schemeClr val="tx1"/>
                </a:solidFill>
                <a:effectLst>
                  <a:outerShdw blurRad="38100" dist="38100" dir="2700000" algn="tl">
                    <a:srgbClr val="000000">
                      <a:alpha val="43137"/>
                    </a:srgbClr>
                  </a:outerShdw>
                </a:effectLst>
              </a:rPr>
              <a:t>Unas elecciones libres , justas y verificables</a:t>
            </a:r>
          </a:p>
          <a:p>
            <a:r>
              <a:rPr lang="es-VE" sz="3200" dirty="0">
                <a:solidFill>
                  <a:schemeClr val="tx1"/>
                </a:solidFill>
              </a:rPr>
              <a:t>Las 10 condiciones</a:t>
            </a:r>
          </a:p>
        </p:txBody>
      </p:sp>
      <p:grpSp>
        <p:nvGrpSpPr>
          <p:cNvPr id="5" name="4 Grupo"/>
          <p:cNvGrpSpPr/>
          <p:nvPr/>
        </p:nvGrpSpPr>
        <p:grpSpPr>
          <a:xfrm>
            <a:off x="0" y="5923583"/>
            <a:ext cx="12192000" cy="1029489"/>
            <a:chOff x="0" y="5855895"/>
            <a:chExt cx="9144000" cy="1029489"/>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5895"/>
              <a:ext cx="9144000" cy="102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40710"/>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3549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p:spPr>
        <p:txBody>
          <a:bodyPr>
            <a:normAutofit/>
          </a:bodyPr>
          <a:lstStyle/>
          <a:p>
            <a:r>
              <a:rPr lang="es-VE" sz="3600" b="1" dirty="0">
                <a:effectLst>
                  <a:outerShdw blurRad="38100" dist="38100" dir="2700000" algn="tl">
                    <a:srgbClr val="000000">
                      <a:alpha val="43137"/>
                    </a:srgbClr>
                  </a:outerShdw>
                </a:effectLst>
              </a:rPr>
              <a:t>Elecciones libres</a:t>
            </a:r>
          </a:p>
        </p:txBody>
      </p:sp>
      <p:sp>
        <p:nvSpPr>
          <p:cNvPr id="3" name="Marcador de contenido 2"/>
          <p:cNvSpPr>
            <a:spLocks noGrp="1"/>
          </p:cNvSpPr>
          <p:nvPr>
            <p:ph idx="1"/>
          </p:nvPr>
        </p:nvSpPr>
        <p:spPr>
          <a:xfrm>
            <a:off x="838200" y="1842867"/>
            <a:ext cx="10515600" cy="4334095"/>
          </a:xfrm>
        </p:spPr>
        <p:txBody>
          <a:bodyPr>
            <a:normAutofit/>
          </a:bodyPr>
          <a:lstStyle/>
          <a:p>
            <a:pPr marL="514350" indent="-514350" algn="just">
              <a:buFont typeface="+mj-lt"/>
              <a:buAutoNum type="arabicPeriod"/>
            </a:pPr>
            <a:r>
              <a:rPr lang="es-VE" sz="2000" b="1" dirty="0"/>
              <a:t>Restablecimiento del derecho al sufragio para todos los venezolanos</a:t>
            </a:r>
            <a:r>
              <a:rPr lang="es-VE" sz="2000" dirty="0"/>
              <a:t>, incluyendo los que han tenido que emigrar y los que han alcanzado la condición de electores (registro electoral auditado)</a:t>
            </a:r>
          </a:p>
          <a:p>
            <a:pPr marL="514350" indent="-514350" algn="just">
              <a:buFont typeface="+mj-lt"/>
              <a:buAutoNum type="arabicPeriod"/>
            </a:pPr>
            <a:endParaRPr lang="es-VE" sz="2000" dirty="0"/>
          </a:p>
          <a:p>
            <a:pPr marL="514350" indent="-514350" algn="just">
              <a:buFont typeface="+mj-lt"/>
              <a:buAutoNum type="arabicPeriod"/>
            </a:pPr>
            <a:r>
              <a:rPr lang="es-VE" sz="2000" b="1" dirty="0"/>
              <a:t>Garantizar que el voto sea ejercido libremente, sin coacción o intimidación. </a:t>
            </a:r>
            <a:r>
              <a:rPr lang="es-VE" sz="2000" dirty="0"/>
              <a:t>Prohibición de migración de electores de sus centros electorales naturales</a:t>
            </a:r>
          </a:p>
          <a:p>
            <a:pPr marL="514350" indent="-514350" algn="just">
              <a:buFont typeface="+mj-lt"/>
              <a:buAutoNum type="arabicPeriod"/>
            </a:pPr>
            <a:endParaRPr lang="es-VE" sz="2000" dirty="0"/>
          </a:p>
          <a:p>
            <a:pPr marL="514350" indent="-514350" algn="just">
              <a:buFont typeface="+mj-lt"/>
              <a:buAutoNum type="arabicPeriod"/>
            </a:pPr>
            <a:r>
              <a:rPr lang="es-VE" sz="2000" b="1" dirty="0"/>
              <a:t>Cese de las inhabilitaciones, enjuiciamientos y prisión de los dirigentes políticos</a:t>
            </a:r>
            <a:r>
              <a:rPr lang="es-VE" sz="2000" dirty="0"/>
              <a:t> y restablecimiento pleno de sus derechos políticos y a la participación política</a:t>
            </a:r>
          </a:p>
          <a:p>
            <a:pPr marL="514350" indent="-514350" algn="just">
              <a:buFont typeface="+mj-lt"/>
              <a:buAutoNum type="arabicPeriod"/>
            </a:pPr>
            <a:endParaRPr lang="es-VE" sz="2000" dirty="0"/>
          </a:p>
          <a:p>
            <a:pPr marL="514350" indent="-514350" algn="just">
              <a:buFont typeface="+mj-lt"/>
              <a:buAutoNum type="arabicPeriod"/>
            </a:pPr>
            <a:r>
              <a:rPr lang="es-VE" sz="2000" b="1" dirty="0"/>
              <a:t>Participación plena de todos los partidos políticos</a:t>
            </a:r>
            <a:r>
              <a:rPr lang="es-VE" sz="2000" dirty="0"/>
              <a:t>; restablecimiento de su dirigencia natural y el uso de sus símbolos, colores y bienes</a:t>
            </a:r>
          </a:p>
          <a:p>
            <a:pPr marL="514350" indent="-514350" algn="just">
              <a:buFont typeface="+mj-lt"/>
              <a:buAutoNum type="arabicPeriod"/>
            </a:pPr>
            <a:endParaRPr lang="es-VE" sz="2000" dirty="0"/>
          </a:p>
        </p:txBody>
      </p:sp>
      <p:grpSp>
        <p:nvGrpSpPr>
          <p:cNvPr id="4" name="4 Grupo"/>
          <p:cNvGrpSpPr/>
          <p:nvPr/>
        </p:nvGrpSpPr>
        <p:grpSpPr>
          <a:xfrm>
            <a:off x="0" y="5923583"/>
            <a:ext cx="12192000" cy="1029489"/>
            <a:chOff x="0" y="5855895"/>
            <a:chExt cx="9144000" cy="102948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5895"/>
              <a:ext cx="9144000" cy="102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40710"/>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0637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p:spPr>
        <p:txBody>
          <a:bodyPr>
            <a:normAutofit/>
          </a:bodyPr>
          <a:lstStyle/>
          <a:p>
            <a:r>
              <a:rPr lang="es-VE" sz="3600" b="1" dirty="0">
                <a:effectLst>
                  <a:outerShdw blurRad="38100" dist="38100" dir="2700000" algn="tl">
                    <a:srgbClr val="000000">
                      <a:alpha val="43137"/>
                    </a:srgbClr>
                  </a:outerShdw>
                </a:effectLst>
              </a:rPr>
              <a:t>Elecciones justas</a:t>
            </a:r>
          </a:p>
        </p:txBody>
      </p:sp>
      <p:sp>
        <p:nvSpPr>
          <p:cNvPr id="3" name="Marcador de contenido 2"/>
          <p:cNvSpPr>
            <a:spLocks noGrp="1"/>
          </p:cNvSpPr>
          <p:nvPr>
            <p:ph idx="1"/>
          </p:nvPr>
        </p:nvSpPr>
        <p:spPr>
          <a:xfrm>
            <a:off x="838200" y="1802674"/>
            <a:ext cx="10515600" cy="4374289"/>
          </a:xfrm>
        </p:spPr>
        <p:txBody>
          <a:bodyPr>
            <a:normAutofit/>
          </a:bodyPr>
          <a:lstStyle/>
          <a:p>
            <a:pPr marL="514350" indent="-514350" algn="just">
              <a:buFont typeface="+mj-lt"/>
              <a:buAutoNum type="arabicPeriod" startAt="5"/>
            </a:pPr>
            <a:r>
              <a:rPr lang="es-VE" sz="2000" b="1" dirty="0"/>
              <a:t>CNE independiente</a:t>
            </a:r>
            <a:r>
              <a:rPr lang="es-VE" sz="2000" dirty="0"/>
              <a:t>, cuyos miembros deben ser postulados por el Comité de Postulaciones y designados por la AN conforme a lo señalado por la Constitución Nacional y la Ley. Designación de todos los órganos  subordinados de manera independiente, así como las Juntas Electorales y miembros de mesa. Respeto a las funciones de los testigos electorales y demás funcionarios en todos los procesos.</a:t>
            </a:r>
          </a:p>
          <a:p>
            <a:pPr marL="514350" indent="-514350" algn="just">
              <a:buFont typeface="+mj-lt"/>
              <a:buAutoNum type="arabicPeriod" startAt="5"/>
            </a:pPr>
            <a:r>
              <a:rPr lang="es-VE" sz="2000" b="1" dirty="0"/>
              <a:t>Cronograma electoral que garantice el derecho al voto  </a:t>
            </a:r>
            <a:r>
              <a:rPr lang="es-VE" sz="2000" dirty="0"/>
              <a:t>y a los lapsos para cada una de las actividades del proceso desde su convocatoria.</a:t>
            </a:r>
          </a:p>
          <a:p>
            <a:pPr marL="514350" indent="-514350" algn="just">
              <a:buFont typeface="+mj-lt"/>
              <a:buAutoNum type="arabicPeriod" startAt="5"/>
            </a:pPr>
            <a:r>
              <a:rPr lang="es-VE" sz="2000" b="1" dirty="0"/>
              <a:t>Campaña electoral equitativa</a:t>
            </a:r>
            <a:r>
              <a:rPr lang="es-VE" sz="2000" dirty="0"/>
              <a:t>, con igual acceso a los medios de comunicación públicos y privados; prohibición de cadenas. Acceso equitativo a las espacios públicos y garantía del libre tránsito en todo el territorio nacional. Estricta </a:t>
            </a:r>
            <a:r>
              <a:rPr lang="es-VE" sz="2000" dirty="0" err="1"/>
              <a:t>supervisón</a:t>
            </a:r>
            <a:r>
              <a:rPr lang="es-VE" sz="2000" dirty="0"/>
              <a:t> y castigo al uso de los bienes y dineros públicos en favor de candidatos o partidos</a:t>
            </a:r>
          </a:p>
          <a:p>
            <a:pPr marL="514350" indent="-514350" algn="just">
              <a:buFont typeface="+mj-lt"/>
              <a:buAutoNum type="arabicPeriod" startAt="5"/>
            </a:pPr>
            <a:r>
              <a:rPr lang="es-VE" sz="2000" b="1" dirty="0"/>
              <a:t>Adecuado comportamiento del Plan República </a:t>
            </a:r>
            <a:r>
              <a:rPr lang="es-VE" sz="2000" dirty="0"/>
              <a:t>respetando que el proceso electoral es esencialmente un acto civil. Prohibición de cualquier intervención ajena a la protección del acto de votación</a:t>
            </a:r>
          </a:p>
          <a:p>
            <a:pPr marL="514350" indent="-514350" algn="just">
              <a:buFont typeface="+mj-lt"/>
              <a:buAutoNum type="arabicPeriod" startAt="5"/>
            </a:pPr>
            <a:endParaRPr lang="es-VE" sz="2000" dirty="0"/>
          </a:p>
        </p:txBody>
      </p:sp>
      <p:grpSp>
        <p:nvGrpSpPr>
          <p:cNvPr id="4" name="4 Grupo"/>
          <p:cNvGrpSpPr/>
          <p:nvPr/>
        </p:nvGrpSpPr>
        <p:grpSpPr>
          <a:xfrm>
            <a:off x="0" y="5897458"/>
            <a:ext cx="12192000" cy="1029489"/>
            <a:chOff x="0" y="5855895"/>
            <a:chExt cx="9144000" cy="102948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5895"/>
              <a:ext cx="9144000" cy="102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40710"/>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73418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p:spPr>
        <p:txBody>
          <a:bodyPr>
            <a:normAutofit/>
          </a:bodyPr>
          <a:lstStyle/>
          <a:p>
            <a:r>
              <a:rPr lang="es-VE" sz="3600" b="1" dirty="0">
                <a:effectLst>
                  <a:outerShdw blurRad="38100" dist="38100" dir="2700000" algn="tl">
                    <a:srgbClr val="000000">
                      <a:alpha val="43137"/>
                    </a:srgbClr>
                  </a:outerShdw>
                </a:effectLst>
              </a:rPr>
              <a:t>Elecciones verificables</a:t>
            </a:r>
          </a:p>
        </p:txBody>
      </p:sp>
      <p:sp>
        <p:nvSpPr>
          <p:cNvPr id="3" name="Marcador de contenido 2"/>
          <p:cNvSpPr>
            <a:spLocks noGrp="1"/>
          </p:cNvSpPr>
          <p:nvPr>
            <p:ph idx="1"/>
          </p:nvPr>
        </p:nvSpPr>
        <p:spPr>
          <a:xfrm>
            <a:off x="838200" y="1814732"/>
            <a:ext cx="10515600" cy="4362231"/>
          </a:xfrm>
        </p:spPr>
        <p:txBody>
          <a:bodyPr>
            <a:normAutofit/>
          </a:bodyPr>
          <a:lstStyle/>
          <a:p>
            <a:pPr marL="514350" indent="-514350">
              <a:buFont typeface="+mj-lt"/>
              <a:buAutoNum type="arabicPeriod" startAt="9"/>
            </a:pPr>
            <a:r>
              <a:rPr lang="es-VE" sz="2000" b="1" dirty="0"/>
              <a:t>Auditorías a todos los procesos del sistema electoral</a:t>
            </a:r>
            <a:r>
              <a:rPr lang="es-VE" sz="2000" dirty="0"/>
              <a:t>. Revisión auditada de las máquinas y del sistema para el proceso automatizado</a:t>
            </a:r>
          </a:p>
          <a:p>
            <a:pPr marL="514350" indent="-514350">
              <a:buFont typeface="+mj-lt"/>
              <a:buAutoNum type="arabicPeriod" startAt="9"/>
            </a:pPr>
            <a:endParaRPr lang="es-VE" sz="2000" dirty="0"/>
          </a:p>
          <a:p>
            <a:pPr marL="514350" indent="-514350">
              <a:buFont typeface="+mj-lt"/>
              <a:buAutoNum type="arabicPeriod" startAt="9"/>
            </a:pPr>
            <a:r>
              <a:rPr lang="es-VE" sz="2000" b="1" dirty="0"/>
              <a:t>Observación electoral nacional e internacional calificada </a:t>
            </a:r>
            <a:r>
              <a:rPr lang="es-VE" sz="2000" dirty="0"/>
              <a:t>en todas las etapas del proceso y en las diversas fases del ciclo electoral. Acompañamiento electoral calificado en cada proceso electoral.</a:t>
            </a:r>
          </a:p>
          <a:p>
            <a:pPr marL="514350" indent="-514350">
              <a:buFont typeface="+mj-lt"/>
              <a:buAutoNum type="arabicPeriod" startAt="9"/>
            </a:pPr>
            <a:endParaRPr lang="es-VE" sz="2000" dirty="0"/>
          </a:p>
        </p:txBody>
      </p:sp>
      <p:grpSp>
        <p:nvGrpSpPr>
          <p:cNvPr id="4" name="4 Grupo"/>
          <p:cNvGrpSpPr/>
          <p:nvPr/>
        </p:nvGrpSpPr>
        <p:grpSpPr>
          <a:xfrm>
            <a:off x="0" y="5897458"/>
            <a:ext cx="12192000" cy="1029489"/>
            <a:chOff x="0" y="5855895"/>
            <a:chExt cx="9144000" cy="102948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5895"/>
              <a:ext cx="9144000" cy="102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40710"/>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0500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sp>
        <p:nvSpPr>
          <p:cNvPr id="3" name="Marcador de contenido 2"/>
          <p:cNvSpPr>
            <a:spLocks noGrp="1"/>
          </p:cNvSpPr>
          <p:nvPr>
            <p:ph idx="1"/>
          </p:nvPr>
        </p:nvSpPr>
        <p:spPr/>
        <p:txBody>
          <a:bodyPr/>
          <a:lstStyle/>
          <a:p>
            <a:pPr marL="0" indent="0" algn="just" fontAlgn="base">
              <a:buNone/>
            </a:pPr>
            <a:r>
              <a:rPr lang="es-VE" i="1" dirty="0">
                <a:latin typeface="inherit"/>
              </a:rPr>
              <a:t>“</a:t>
            </a:r>
            <a:r>
              <a:rPr lang="es-VE" b="0" i="1" dirty="0">
                <a:effectLst/>
                <a:latin typeface="inherit"/>
              </a:rPr>
              <a:t>Los padres de la Patria no se propusieron signar en los mapas </a:t>
            </a:r>
            <a:r>
              <a:rPr lang="es-VE" b="0" i="1" dirty="0" err="1">
                <a:effectLst/>
                <a:latin typeface="inherit"/>
              </a:rPr>
              <a:t>parcelamientos</a:t>
            </a:r>
            <a:r>
              <a:rPr lang="es-VE" b="0" i="1" dirty="0">
                <a:effectLst/>
                <a:latin typeface="inherit"/>
              </a:rPr>
              <a:t> nacionales, cerrados lotes para el regodeo de caudillos y de castas. Quisieron, ante todo, forjar una conciencia republicana, un sentimiento democrático, fórmulas de convivencia que hicieran posibles las contradicciones que encierra la lucha política”</a:t>
            </a:r>
            <a:endParaRPr lang="es-VE" b="0" i="0" dirty="0">
              <a:effectLst/>
              <a:latin typeface="Open Sans"/>
            </a:endParaRPr>
          </a:p>
          <a:p>
            <a:pPr algn="just"/>
            <a:endParaRPr lang="es-VE" dirty="0"/>
          </a:p>
          <a:p>
            <a:pPr marL="0" indent="0" algn="just">
              <a:buNone/>
            </a:pPr>
            <a:r>
              <a:rPr lang="es-VE" dirty="0"/>
              <a:t>						</a:t>
            </a:r>
            <a:r>
              <a:rPr lang="es-VE" b="1" dirty="0">
                <a:effectLst>
                  <a:outerShdw blurRad="38100" dist="38100" dir="2700000" algn="tl">
                    <a:srgbClr val="000000">
                      <a:alpha val="43137"/>
                    </a:srgbClr>
                  </a:outerShdw>
                </a:effectLst>
              </a:rPr>
              <a:t>Rómulo Betancourt</a:t>
            </a:r>
          </a:p>
        </p:txBody>
      </p:sp>
      <p:grpSp>
        <p:nvGrpSpPr>
          <p:cNvPr id="4" name="4 Grupo"/>
          <p:cNvGrpSpPr/>
          <p:nvPr/>
        </p:nvGrpSpPr>
        <p:grpSpPr>
          <a:xfrm>
            <a:off x="0" y="5897458"/>
            <a:ext cx="12192000" cy="1029489"/>
            <a:chOff x="0" y="5855895"/>
            <a:chExt cx="9144000" cy="102948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5895"/>
              <a:ext cx="9144000" cy="102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40710"/>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33682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VE" sz="3600" b="1" dirty="0">
                <a:effectLst>
                  <a:outerShdw blurRad="38100" dist="38100" dir="2700000" algn="tl">
                    <a:srgbClr val="000000">
                      <a:alpha val="43137"/>
                    </a:srgbClr>
                  </a:outerShdw>
                </a:effectLst>
              </a:rPr>
              <a:t>Programa de Formación Defensores por la Democracia</a:t>
            </a:r>
          </a:p>
        </p:txBody>
      </p:sp>
      <p:sp>
        <p:nvSpPr>
          <p:cNvPr id="3" name="Marcador de contenido 2"/>
          <p:cNvSpPr>
            <a:spLocks noGrp="1"/>
          </p:cNvSpPr>
          <p:nvPr>
            <p:ph idx="1"/>
          </p:nvPr>
        </p:nvSpPr>
        <p:spPr>
          <a:xfrm>
            <a:off x="609600" y="1600201"/>
            <a:ext cx="10972800" cy="4525963"/>
          </a:xfrm>
        </p:spPr>
        <p:txBody>
          <a:bodyPr>
            <a:normAutofit/>
          </a:bodyPr>
          <a:lstStyle/>
          <a:p>
            <a:pPr marL="0" indent="0">
              <a:buNone/>
            </a:pPr>
            <a:r>
              <a:rPr lang="es-VE" sz="2800" b="1" dirty="0">
                <a:effectLst>
                  <a:outerShdw blurRad="38100" dist="38100" dir="2700000" algn="tl">
                    <a:srgbClr val="000000">
                      <a:alpha val="43137"/>
                    </a:srgbClr>
                  </a:outerShdw>
                </a:effectLst>
              </a:rPr>
              <a:t>Formación política: </a:t>
            </a:r>
            <a:r>
              <a:rPr lang="es-VE" sz="2800" dirty="0"/>
              <a:t>Democracia, Soberanía, Estado , Constitución, Libertades, Derechos, Libertad de expresión, Derechos humanos.</a:t>
            </a:r>
          </a:p>
          <a:p>
            <a:endParaRPr lang="es-VE" sz="2800" dirty="0"/>
          </a:p>
          <a:p>
            <a:pPr marL="0" indent="0">
              <a:buNone/>
            </a:pPr>
            <a:r>
              <a:rPr lang="es-VE" sz="2800" b="1" dirty="0">
                <a:effectLst>
                  <a:outerShdw blurRad="38100" dist="38100" dir="2700000" algn="tl">
                    <a:srgbClr val="000000">
                      <a:alpha val="43137"/>
                    </a:srgbClr>
                  </a:outerShdw>
                </a:effectLst>
              </a:rPr>
              <a:t>Formación en activismo</a:t>
            </a:r>
            <a:r>
              <a:rPr lang="es-VE" sz="2800" dirty="0"/>
              <a:t>: Activismo tradicional, activismo no tradicional, activismo en tiempos de pandemia, Formas de lucha no violenta.</a:t>
            </a:r>
          </a:p>
          <a:p>
            <a:endParaRPr lang="es-VE" sz="2800" dirty="0"/>
          </a:p>
          <a:p>
            <a:pPr marL="0" indent="0">
              <a:buNone/>
            </a:pPr>
            <a:r>
              <a:rPr lang="es-VE" sz="2800" b="1" dirty="0">
                <a:effectLst>
                  <a:outerShdw blurRad="38100" dist="38100" dir="2700000" algn="tl">
                    <a:srgbClr val="000000">
                      <a:alpha val="43137"/>
                    </a:srgbClr>
                  </a:outerShdw>
                </a:effectLst>
              </a:rPr>
              <a:t>Formación electoral:</a:t>
            </a:r>
            <a:r>
              <a:rPr lang="es-VE" sz="2800" dirty="0"/>
              <a:t> Los componentes del proceso electoral venezolano</a:t>
            </a:r>
          </a:p>
        </p:txBody>
      </p:sp>
      <p:grpSp>
        <p:nvGrpSpPr>
          <p:cNvPr id="4" name="4 Grupo"/>
          <p:cNvGrpSpPr/>
          <p:nvPr/>
        </p:nvGrpSpPr>
        <p:grpSpPr>
          <a:xfrm>
            <a:off x="0" y="5897458"/>
            <a:ext cx="12192000" cy="1029489"/>
            <a:chOff x="0" y="5855895"/>
            <a:chExt cx="9144000" cy="102948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5895"/>
              <a:ext cx="9144000" cy="102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40710"/>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4112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3557"/>
            <a:ext cx="10515600" cy="1367131"/>
          </a:xfrm>
        </p:spPr>
        <p:txBody>
          <a:bodyPr>
            <a:normAutofit/>
          </a:bodyPr>
          <a:lstStyle/>
          <a:p>
            <a:r>
              <a:rPr lang="es-VE" sz="3600" b="1" dirty="0">
                <a:effectLst>
                  <a:outerShdw blurRad="38100" dist="38100" dir="2700000" algn="tl">
                    <a:srgbClr val="000000">
                      <a:alpha val="43137"/>
                    </a:srgbClr>
                  </a:outerShdw>
                </a:effectLst>
              </a:rPr>
              <a:t>Nuestro objetivo</a:t>
            </a:r>
          </a:p>
        </p:txBody>
      </p:sp>
      <p:sp>
        <p:nvSpPr>
          <p:cNvPr id="3" name="Marcador de contenido 2"/>
          <p:cNvSpPr>
            <a:spLocks noGrp="1"/>
          </p:cNvSpPr>
          <p:nvPr>
            <p:ph idx="1"/>
          </p:nvPr>
        </p:nvSpPr>
        <p:spPr>
          <a:xfrm>
            <a:off x="838200" y="1828799"/>
            <a:ext cx="10515600" cy="4348163"/>
          </a:xfrm>
        </p:spPr>
        <p:txBody>
          <a:bodyPr/>
          <a:lstStyle/>
          <a:p>
            <a:pPr marL="0" indent="0" algn="just">
              <a:buNone/>
            </a:pPr>
            <a:r>
              <a:rPr lang="es-VE" b="1" dirty="0"/>
              <a:t>Elecciones presidenciales libres, justas y verificables</a:t>
            </a:r>
          </a:p>
          <a:p>
            <a:pPr algn="just"/>
            <a:endParaRPr lang="es-VE" dirty="0"/>
          </a:p>
          <a:p>
            <a:pPr marL="0" indent="0" algn="just">
              <a:buNone/>
            </a:pPr>
            <a:r>
              <a:rPr lang="es-VE" dirty="0"/>
              <a:t> Asumir a la Democracia como modo de vida y asociar esta al bienestar que el pueblo venezolano merece, reconociendo que los países que tienen una adecuada calidad de vida, son países donde impera una cultura que conlleva a un verdadero sistema democrático, que en Venezuela se puede observar que no hay forma de cambiar la situación actual, si no hay una ruta de búsqueda de unas elecciones libres, justas y verificables</a:t>
            </a:r>
          </a:p>
        </p:txBody>
      </p:sp>
      <p:grpSp>
        <p:nvGrpSpPr>
          <p:cNvPr id="5" name="4 Grupo"/>
          <p:cNvGrpSpPr/>
          <p:nvPr/>
        </p:nvGrpSpPr>
        <p:grpSpPr>
          <a:xfrm>
            <a:off x="0" y="5923584"/>
            <a:ext cx="12192000" cy="1029489"/>
            <a:chOff x="0" y="5855895"/>
            <a:chExt cx="9144000" cy="1029489"/>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5895"/>
              <a:ext cx="9144000" cy="102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40710"/>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8400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91886"/>
            <a:ext cx="10515600" cy="1298802"/>
          </a:xfrm>
        </p:spPr>
        <p:txBody>
          <a:bodyPr>
            <a:normAutofit/>
          </a:bodyPr>
          <a:lstStyle/>
          <a:p>
            <a:r>
              <a:rPr lang="es-VE" sz="3600" b="1" dirty="0">
                <a:effectLst>
                  <a:outerShdw blurRad="38100" dist="38100" dir="2700000" algn="tl">
                    <a:srgbClr val="000000">
                      <a:alpha val="43137"/>
                    </a:srgbClr>
                  </a:outerShdw>
                </a:effectLst>
              </a:rPr>
              <a:t>Alcanzar la democracia en Venezuela supone</a:t>
            </a:r>
          </a:p>
        </p:txBody>
      </p:sp>
      <p:sp>
        <p:nvSpPr>
          <p:cNvPr id="3" name="Marcador de contenido 2"/>
          <p:cNvSpPr>
            <a:spLocks noGrp="1"/>
          </p:cNvSpPr>
          <p:nvPr>
            <p:ph idx="1"/>
          </p:nvPr>
        </p:nvSpPr>
        <p:spPr/>
        <p:txBody>
          <a:bodyPr/>
          <a:lstStyle/>
          <a:p>
            <a:r>
              <a:rPr lang="es-VE" dirty="0"/>
              <a:t>Alcanzar la democracia supone alcanzar una cultura democrática</a:t>
            </a:r>
          </a:p>
          <a:p>
            <a:endParaRPr lang="es-VE" dirty="0"/>
          </a:p>
          <a:p>
            <a:r>
              <a:rPr lang="es-VE" dirty="0"/>
              <a:t>Reconocer y luchar por los derechos y las libertades</a:t>
            </a:r>
          </a:p>
          <a:p>
            <a:endParaRPr lang="es-VE" dirty="0"/>
          </a:p>
          <a:p>
            <a:pPr marL="0" indent="0">
              <a:buNone/>
            </a:pPr>
            <a:r>
              <a:rPr lang="es-VE" dirty="0"/>
              <a:t>Las elecciones libre serán el resultado de esto</a:t>
            </a:r>
          </a:p>
        </p:txBody>
      </p:sp>
      <p:grpSp>
        <p:nvGrpSpPr>
          <p:cNvPr id="4" name="4 Grupo"/>
          <p:cNvGrpSpPr/>
          <p:nvPr/>
        </p:nvGrpSpPr>
        <p:grpSpPr>
          <a:xfrm>
            <a:off x="0" y="5923584"/>
            <a:ext cx="12192000" cy="1029489"/>
            <a:chOff x="0" y="5855895"/>
            <a:chExt cx="9144000" cy="102948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5895"/>
              <a:ext cx="9144000" cy="102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40710"/>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0143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93895"/>
            <a:ext cx="10515600" cy="1296793"/>
          </a:xfrm>
        </p:spPr>
        <p:txBody>
          <a:bodyPr>
            <a:noAutofit/>
          </a:bodyPr>
          <a:lstStyle/>
          <a:p>
            <a:r>
              <a:rPr lang="es-VE" sz="3600" b="1" dirty="0">
                <a:effectLst>
                  <a:outerShdw blurRad="38100" dist="38100" dir="2700000" algn="tl">
                    <a:srgbClr val="000000">
                      <a:alpha val="43137"/>
                    </a:srgbClr>
                  </a:outerShdw>
                </a:effectLst>
              </a:rPr>
              <a:t>Las elecciones son la piedra angular de la democracia</a:t>
            </a:r>
          </a:p>
        </p:txBody>
      </p:sp>
      <p:sp>
        <p:nvSpPr>
          <p:cNvPr id="3" name="Marcador de contenido 2"/>
          <p:cNvSpPr>
            <a:spLocks noGrp="1"/>
          </p:cNvSpPr>
          <p:nvPr>
            <p:ph idx="1"/>
          </p:nvPr>
        </p:nvSpPr>
        <p:spPr>
          <a:xfrm>
            <a:off x="838200" y="1854926"/>
            <a:ext cx="10515600" cy="4322037"/>
          </a:xfrm>
        </p:spPr>
        <p:txBody>
          <a:bodyPr>
            <a:normAutofit/>
          </a:bodyPr>
          <a:lstStyle/>
          <a:p>
            <a:pPr algn="just"/>
            <a:r>
              <a:rPr lang="es-VE" sz="2400" i="1" dirty="0"/>
              <a:t>Las elecciones son la piedra angular de la democracia. Donde las leyes electorales son sólidas, y donde las comisiones, los procesos y los mecanismos electorales son fuertes, una elección exitosa puede encaminar a un país hacia la democracia a largo plazo, la estabilidad y el disfrute mejorado de los derechos humanos. </a:t>
            </a:r>
          </a:p>
          <a:p>
            <a:pPr algn="just"/>
            <a:endParaRPr lang="es-VE" sz="2400" i="1" dirty="0"/>
          </a:p>
          <a:p>
            <a:pPr algn="just"/>
            <a:r>
              <a:rPr lang="es-VE" sz="2400" i="1" dirty="0"/>
              <a:t>Pero donde la infraestructura electoral nacional es débil o está abierta al abuso, la desconfianza, el agravio y la ira pueden crecer rápidamente, especialmente entre aquellos en la sociedad que se sienten excluidos del cargo político, y pueden rápidamente convertirse en situaciones marcadas por violaciones graves y sistemáticas de los derechos humanos</a:t>
            </a:r>
            <a:r>
              <a:rPr lang="es-VE" sz="2400" dirty="0"/>
              <a:t>.  www.universal-rights.org</a:t>
            </a:r>
          </a:p>
        </p:txBody>
      </p:sp>
      <p:grpSp>
        <p:nvGrpSpPr>
          <p:cNvPr id="4" name="4 Grupo"/>
          <p:cNvGrpSpPr/>
          <p:nvPr/>
        </p:nvGrpSpPr>
        <p:grpSpPr>
          <a:xfrm>
            <a:off x="0" y="5897458"/>
            <a:ext cx="12192000" cy="1029489"/>
            <a:chOff x="0" y="5855895"/>
            <a:chExt cx="9144000" cy="102948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5895"/>
              <a:ext cx="9144000" cy="102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40710"/>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03319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65201"/>
          </a:xfrm>
        </p:spPr>
        <p:txBody>
          <a:bodyPr>
            <a:normAutofit/>
          </a:bodyPr>
          <a:lstStyle/>
          <a:p>
            <a:r>
              <a:rPr lang="es-VE" sz="3600" b="1" dirty="0">
                <a:effectLst>
                  <a:outerShdw blurRad="38100" dist="38100" dir="2700000" algn="tl">
                    <a:srgbClr val="000000">
                      <a:alpha val="43137"/>
                    </a:srgbClr>
                  </a:outerShdw>
                </a:effectLst>
              </a:rPr>
              <a:t>Por ejemplo, en la Unión Europea establece</a:t>
            </a:r>
          </a:p>
        </p:txBody>
      </p:sp>
      <p:sp>
        <p:nvSpPr>
          <p:cNvPr id="3" name="Marcador de contenido 2"/>
          <p:cNvSpPr>
            <a:spLocks noGrp="1"/>
          </p:cNvSpPr>
          <p:nvPr>
            <p:ph idx="1"/>
          </p:nvPr>
        </p:nvSpPr>
        <p:spPr>
          <a:xfrm>
            <a:off x="838200" y="1828799"/>
            <a:ext cx="10515600" cy="4348163"/>
          </a:xfrm>
        </p:spPr>
        <p:txBody>
          <a:bodyPr/>
          <a:lstStyle/>
          <a:p>
            <a:pPr marL="0" indent="0" algn="just">
              <a:buNone/>
            </a:pPr>
            <a:r>
              <a:rPr lang="es-VE" dirty="0"/>
              <a:t>Las elecciones son un derecho de los ciudadanos, reconocido en la Constitución y en el Convenio Europeo de Derechos Humanos, a que los Estados organicen elecciones libres, a intervalos periódicos y razonables, con voto secreto, mediante escrutinios regulares y en condiciones que garanticen la libre expresión del pueblo en la elección.</a:t>
            </a:r>
          </a:p>
        </p:txBody>
      </p:sp>
      <p:grpSp>
        <p:nvGrpSpPr>
          <p:cNvPr id="4" name="4 Grupo"/>
          <p:cNvGrpSpPr/>
          <p:nvPr/>
        </p:nvGrpSpPr>
        <p:grpSpPr>
          <a:xfrm>
            <a:off x="0" y="5897458"/>
            <a:ext cx="12192000" cy="1029489"/>
            <a:chOff x="0" y="5855895"/>
            <a:chExt cx="9144000" cy="102948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5895"/>
              <a:ext cx="9144000" cy="102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40710"/>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5413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1692"/>
            <a:ext cx="10515600" cy="1338996"/>
          </a:xfrm>
        </p:spPr>
        <p:txBody>
          <a:bodyPr>
            <a:normAutofit/>
          </a:bodyPr>
          <a:lstStyle/>
          <a:p>
            <a:r>
              <a:rPr lang="es-VE" sz="3200" b="1" dirty="0">
                <a:effectLst>
                  <a:outerShdw blurRad="38100" dist="38100" dir="2700000" algn="tl">
                    <a:srgbClr val="000000">
                      <a:alpha val="43137"/>
                    </a:srgbClr>
                  </a:outerShdw>
                </a:effectLst>
              </a:rPr>
              <a:t>Se habla de democracia</a:t>
            </a:r>
          </a:p>
        </p:txBody>
      </p:sp>
      <p:sp>
        <p:nvSpPr>
          <p:cNvPr id="3" name="Marcador de contenido 2"/>
          <p:cNvSpPr>
            <a:spLocks noGrp="1"/>
          </p:cNvSpPr>
          <p:nvPr>
            <p:ph idx="1"/>
          </p:nvPr>
        </p:nvSpPr>
        <p:spPr/>
        <p:txBody>
          <a:bodyPr/>
          <a:lstStyle/>
          <a:p>
            <a:endParaRPr lang="es-VE" dirty="0"/>
          </a:p>
          <a:p>
            <a:endParaRPr lang="es-VE" dirty="0"/>
          </a:p>
          <a:p>
            <a:endParaRPr lang="es-VE" dirty="0"/>
          </a:p>
          <a:p>
            <a:endParaRPr lang="es-VE" dirty="0"/>
          </a:p>
          <a:p>
            <a:pPr marL="0" indent="0">
              <a:buNone/>
            </a:pPr>
            <a:r>
              <a:rPr lang="es-VE" dirty="0"/>
              <a:t>«La voluntad del pueblo es la base de la autoridad del poder público; esta voluntad se expresará mediante elecciones auténticas»</a:t>
            </a:r>
          </a:p>
        </p:txBody>
      </p:sp>
      <p:grpSp>
        <p:nvGrpSpPr>
          <p:cNvPr id="4" name="4 Grupo"/>
          <p:cNvGrpSpPr/>
          <p:nvPr/>
        </p:nvGrpSpPr>
        <p:grpSpPr>
          <a:xfrm>
            <a:off x="0" y="5897458"/>
            <a:ext cx="12192000" cy="1029489"/>
            <a:chOff x="0" y="5855895"/>
            <a:chExt cx="9144000" cy="102948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5895"/>
              <a:ext cx="9144000" cy="102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40710"/>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Flecha derecha 7"/>
          <p:cNvSpPr/>
          <p:nvPr/>
        </p:nvSpPr>
        <p:spPr>
          <a:xfrm>
            <a:off x="2886704" y="1969477"/>
            <a:ext cx="813099"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CuadroTexto 8"/>
          <p:cNvSpPr txBox="1"/>
          <p:nvPr/>
        </p:nvSpPr>
        <p:spPr>
          <a:xfrm>
            <a:off x="1280156" y="1955404"/>
            <a:ext cx="1406770" cy="369332"/>
          </a:xfrm>
          <a:prstGeom prst="rect">
            <a:avLst/>
          </a:prstGeom>
          <a:noFill/>
        </p:spPr>
        <p:txBody>
          <a:bodyPr wrap="square" rtlCol="0">
            <a:spAutoFit/>
          </a:bodyPr>
          <a:lstStyle/>
          <a:p>
            <a:r>
              <a:rPr lang="es-VE" b="1" dirty="0"/>
              <a:t>SOBERANIA</a:t>
            </a:r>
          </a:p>
        </p:txBody>
      </p:sp>
      <p:sp>
        <p:nvSpPr>
          <p:cNvPr id="10" name="CuadroTexto 9"/>
          <p:cNvSpPr txBox="1"/>
          <p:nvPr/>
        </p:nvSpPr>
        <p:spPr>
          <a:xfrm>
            <a:off x="3978807" y="1953056"/>
            <a:ext cx="1420837" cy="369332"/>
          </a:xfrm>
          <a:prstGeom prst="rect">
            <a:avLst/>
          </a:prstGeom>
          <a:noFill/>
        </p:spPr>
        <p:txBody>
          <a:bodyPr wrap="square" rtlCol="0">
            <a:spAutoFit/>
          </a:bodyPr>
          <a:lstStyle/>
          <a:p>
            <a:r>
              <a:rPr lang="es-VE" b="1" dirty="0"/>
              <a:t>ELECCIONES</a:t>
            </a:r>
          </a:p>
        </p:txBody>
      </p:sp>
      <p:sp>
        <p:nvSpPr>
          <p:cNvPr id="11" name="CuadroTexto 10"/>
          <p:cNvSpPr txBox="1"/>
          <p:nvPr/>
        </p:nvSpPr>
        <p:spPr>
          <a:xfrm>
            <a:off x="6637604" y="1953056"/>
            <a:ext cx="2773678" cy="369332"/>
          </a:xfrm>
          <a:prstGeom prst="rect">
            <a:avLst/>
          </a:prstGeom>
          <a:noFill/>
        </p:spPr>
        <p:txBody>
          <a:bodyPr wrap="square" rtlCol="0">
            <a:spAutoFit/>
          </a:bodyPr>
          <a:lstStyle/>
          <a:p>
            <a:r>
              <a:rPr lang="es-VE" b="1" dirty="0"/>
              <a:t>DERECHOS HUMANOS</a:t>
            </a:r>
          </a:p>
        </p:txBody>
      </p:sp>
      <p:sp>
        <p:nvSpPr>
          <p:cNvPr id="12" name="Flecha derecha 11"/>
          <p:cNvSpPr/>
          <p:nvPr/>
        </p:nvSpPr>
        <p:spPr>
          <a:xfrm>
            <a:off x="5515018" y="1967129"/>
            <a:ext cx="813099"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91911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a:t> </a:t>
            </a:r>
          </a:p>
        </p:txBody>
      </p:sp>
      <p:pic>
        <p:nvPicPr>
          <p:cNvPr id="4" name="Marcador de contenido 3"/>
          <p:cNvPicPr>
            <a:picLocks noGrp="1" noChangeAspect="1"/>
          </p:cNvPicPr>
          <p:nvPr>
            <p:ph idx="1"/>
          </p:nvPr>
        </p:nvPicPr>
        <p:blipFill>
          <a:blip r:embed="rId2"/>
          <a:stretch>
            <a:fillRect/>
          </a:stretch>
        </p:blipFill>
        <p:spPr>
          <a:xfrm>
            <a:off x="3802966" y="0"/>
            <a:ext cx="4586068" cy="6056145"/>
          </a:xfrm>
          <a:prstGeom prst="rect">
            <a:avLst/>
          </a:prstGeom>
        </p:spPr>
      </p:pic>
      <p:sp>
        <p:nvSpPr>
          <p:cNvPr id="5" name="CuadroTexto 4"/>
          <p:cNvSpPr txBox="1"/>
          <p:nvPr/>
        </p:nvSpPr>
        <p:spPr>
          <a:xfrm>
            <a:off x="8961120" y="2222694"/>
            <a:ext cx="2621280" cy="2585323"/>
          </a:xfrm>
          <a:prstGeom prst="rect">
            <a:avLst/>
          </a:prstGeom>
          <a:noFill/>
        </p:spPr>
        <p:txBody>
          <a:bodyPr wrap="square" rtlCol="0">
            <a:spAutoFit/>
          </a:bodyPr>
          <a:lstStyle/>
          <a:p>
            <a:r>
              <a:rPr lang="es-VE" dirty="0"/>
              <a:t>03/11/2021</a:t>
            </a:r>
          </a:p>
          <a:p>
            <a:r>
              <a:rPr lang="es-VE" dirty="0"/>
              <a:t>Declaración conjunta entre los presidentes Duque de Colombia y </a:t>
            </a:r>
            <a:r>
              <a:rPr lang="es-VE" dirty="0" err="1"/>
              <a:t>Macron</a:t>
            </a:r>
            <a:r>
              <a:rPr lang="es-VE" dirty="0"/>
              <a:t> de Francia, en rueda de prensa, durante la visita oficial del Presidente Duque a Francia</a:t>
            </a:r>
          </a:p>
        </p:txBody>
      </p:sp>
      <p:grpSp>
        <p:nvGrpSpPr>
          <p:cNvPr id="6" name="4 Grupo"/>
          <p:cNvGrpSpPr/>
          <p:nvPr/>
        </p:nvGrpSpPr>
        <p:grpSpPr>
          <a:xfrm>
            <a:off x="0" y="5897458"/>
            <a:ext cx="12192000" cy="1029489"/>
            <a:chOff x="0" y="5855895"/>
            <a:chExt cx="9144000" cy="1029489"/>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5895"/>
              <a:ext cx="9144000" cy="102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040710"/>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0566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67286"/>
            <a:ext cx="10972800" cy="1150352"/>
          </a:xfrm>
        </p:spPr>
        <p:txBody>
          <a:bodyPr>
            <a:normAutofit/>
          </a:bodyPr>
          <a:lstStyle/>
          <a:p>
            <a:r>
              <a:rPr lang="es-VE" sz="3600" b="1" dirty="0">
                <a:effectLst>
                  <a:outerShdw blurRad="38100" dist="38100" dir="2700000" algn="tl">
                    <a:srgbClr val="000000">
                      <a:alpha val="43137"/>
                    </a:srgbClr>
                  </a:outerShdw>
                </a:effectLst>
              </a:rPr>
              <a:t>EE.UU. También apoya por elecciones libres</a:t>
            </a:r>
          </a:p>
        </p:txBody>
      </p:sp>
      <p:sp>
        <p:nvSpPr>
          <p:cNvPr id="3" name="Marcador de contenido 2"/>
          <p:cNvSpPr>
            <a:spLocks noGrp="1"/>
          </p:cNvSpPr>
          <p:nvPr>
            <p:ph idx="1"/>
          </p:nvPr>
        </p:nvSpPr>
        <p:spPr>
          <a:xfrm>
            <a:off x="609600" y="1600201"/>
            <a:ext cx="7113563" cy="4525963"/>
          </a:xfrm>
        </p:spPr>
        <p:txBody>
          <a:bodyPr>
            <a:normAutofit fontScale="70000" lnSpcReduction="20000"/>
          </a:bodyPr>
          <a:lstStyle/>
          <a:p>
            <a:pPr marL="0" indent="0">
              <a:buNone/>
            </a:pPr>
            <a:r>
              <a:rPr lang="es-VE" i="1" dirty="0"/>
              <a:t>“Vamos a incrementar la presión sobre el régimen para que tenga elecciones justas de forma concreta. Mucho de esto incluye el hecho de que estamos trabajando de manera activa en el consenso internacional en favor de la democracia”, </a:t>
            </a:r>
          </a:p>
          <a:p>
            <a:pPr marL="0" indent="0">
              <a:buNone/>
            </a:pPr>
            <a:endParaRPr lang="es-VE" i="1" dirty="0"/>
          </a:p>
          <a:p>
            <a:pPr marL="0" indent="0">
              <a:buNone/>
            </a:pPr>
            <a:r>
              <a:rPr lang="es-VE" i="1" dirty="0"/>
              <a:t>“queremos que el proceso de negociación lleve a elecciones justas y a la democracia, y Estados Unidos dará su apoyo en este sentido”.</a:t>
            </a:r>
          </a:p>
          <a:p>
            <a:endParaRPr lang="es-VE" dirty="0"/>
          </a:p>
          <a:p>
            <a:endParaRPr lang="es-VE" dirty="0"/>
          </a:p>
          <a:p>
            <a:pPr marL="0" indent="0">
              <a:buNone/>
            </a:pPr>
            <a:r>
              <a:rPr lang="es-VE" sz="2900" dirty="0"/>
              <a:t>Juan González, Director Sénior del Consejo de Seguridad Nacional para el 	Hemisferio Occidental, en declaraciones a periodistas en Washington 26/05/2021 .</a:t>
            </a:r>
          </a:p>
          <a:p>
            <a:endParaRPr lang="es-VE" dirty="0"/>
          </a:p>
          <a:p>
            <a:endParaRPr lang="es-VE" dirty="0"/>
          </a:p>
        </p:txBody>
      </p:sp>
      <p:grpSp>
        <p:nvGrpSpPr>
          <p:cNvPr id="4" name="4 Grupo"/>
          <p:cNvGrpSpPr/>
          <p:nvPr/>
        </p:nvGrpSpPr>
        <p:grpSpPr>
          <a:xfrm>
            <a:off x="0" y="5897458"/>
            <a:ext cx="12192000" cy="1029489"/>
            <a:chOff x="0" y="5855895"/>
            <a:chExt cx="9144000" cy="102948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55895"/>
              <a:ext cx="9144000" cy="102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40710"/>
              <a:ext cx="1841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Imagen 6"/>
          <p:cNvPicPr>
            <a:picLocks noChangeAspect="1"/>
          </p:cNvPicPr>
          <p:nvPr/>
        </p:nvPicPr>
        <p:blipFill>
          <a:blip r:embed="rId4"/>
          <a:stretch>
            <a:fillRect/>
          </a:stretch>
        </p:blipFill>
        <p:spPr>
          <a:xfrm>
            <a:off x="7901392" y="1600201"/>
            <a:ext cx="6063175" cy="3648075"/>
          </a:xfrm>
          <a:prstGeom prst="rect">
            <a:avLst/>
          </a:prstGeom>
        </p:spPr>
      </p:pic>
    </p:spTree>
    <p:extLst>
      <p:ext uri="{BB962C8B-B14F-4D97-AF65-F5344CB8AC3E}">
        <p14:creationId xmlns:p14="http://schemas.microsoft.com/office/powerpoint/2010/main" val="13413969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TotalTime>
  <Words>1001</Words>
  <Application>Microsoft Office PowerPoint</Application>
  <PresentationFormat>Panorámica</PresentationFormat>
  <Paragraphs>77</Paragraphs>
  <Slides>15</Slides>
  <Notes>0</Notes>
  <HiddenSlides>0</HiddenSlides>
  <MMClips>0</MMClips>
  <ScaleCrop>false</ScaleCrop>
  <HeadingPairs>
    <vt:vector size="4" baseType="variant">
      <vt:variant>
        <vt:lpstr>Tema</vt:lpstr>
      </vt:variant>
      <vt:variant>
        <vt:i4>2</vt:i4>
      </vt:variant>
      <vt:variant>
        <vt:lpstr>Títulos de diapositiva</vt:lpstr>
      </vt:variant>
      <vt:variant>
        <vt:i4>15</vt:i4>
      </vt:variant>
    </vt:vector>
  </HeadingPairs>
  <TitlesOfParts>
    <vt:vector size="17" baseType="lpstr">
      <vt:lpstr>Tema de Office</vt:lpstr>
      <vt:lpstr>1_Tema de Office</vt:lpstr>
      <vt:lpstr>PROGRAMA  FORMACIÓN DEFENSORES POR LA DEMOCRACIA  </vt:lpstr>
      <vt:lpstr>Programa de Formación Defensores por la Democracia</vt:lpstr>
      <vt:lpstr>Nuestro objetivo</vt:lpstr>
      <vt:lpstr>Alcanzar la democracia en Venezuela supone</vt:lpstr>
      <vt:lpstr>Las elecciones son la piedra angular de la democracia</vt:lpstr>
      <vt:lpstr>Por ejemplo, en la Unión Europea establece</vt:lpstr>
      <vt:lpstr>Se habla de democracia</vt:lpstr>
      <vt:lpstr> </vt:lpstr>
      <vt:lpstr>EE.UU. También apoya por elecciones libres</vt:lpstr>
      <vt:lpstr>Para que hay democracia las elecciones tiene que ser autenticas, tienen que ser</vt:lpstr>
      <vt:lpstr>Que buscamos, cuál es el objetivo</vt:lpstr>
      <vt:lpstr>Elecciones libres</vt:lpstr>
      <vt:lpstr>Elecciones justas</vt:lpstr>
      <vt:lpstr>Elecciones verificables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Angel Lugo</cp:lastModifiedBy>
  <cp:revision>38</cp:revision>
  <dcterms:created xsi:type="dcterms:W3CDTF">2021-11-05T23:24:45Z</dcterms:created>
  <dcterms:modified xsi:type="dcterms:W3CDTF">2021-11-07T19:38:33Z</dcterms:modified>
</cp:coreProperties>
</file>